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66" r:id="rId11"/>
    <p:sldId id="269" r:id="rId12"/>
    <p:sldId id="270" r:id="rId13"/>
    <p:sldId id="264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29632"/>
    <a:srgbClr val="6E8C3C"/>
    <a:srgbClr val="8B9248"/>
    <a:srgbClr val="83813F"/>
    <a:srgbClr val="8D94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0A98-A471-423E-9A20-F093BB0A5C9B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586B-FAE7-4C4B-A8D6-8F25707D9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928802"/>
            <a:ext cx="511493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185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596" y="214290"/>
            <a:ext cx="781050" cy="952500"/>
          </a:xfrm>
          <a:prstGeom prst="rect">
            <a:avLst/>
          </a:prstGeom>
        </p:spPr>
      </p:pic>
      <p:pic>
        <p:nvPicPr>
          <p:cNvPr id="8" name="Рисунок 7" descr="133.jpg"/>
          <p:cNvPicPr>
            <a:picLocks noChangeAspect="1"/>
          </p:cNvPicPr>
          <p:nvPr userDrawn="1"/>
        </p:nvPicPr>
        <p:blipFill>
          <a:blip r:embed="rId4"/>
          <a:srcRect l="10976" r="11111"/>
          <a:stretch>
            <a:fillRect/>
          </a:stretch>
        </p:blipFill>
        <p:spPr>
          <a:xfrm>
            <a:off x="0" y="4929198"/>
            <a:ext cx="9144000" cy="19288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advClick="0" advTm="5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tatyana_tlt@list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500462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629632"/>
                </a:solidFill>
              </a:rPr>
              <a:t>МЕСТНАЯ ОБЩЕСТВЕННАЯ ОРГАНИЗАЦИЯ УКРАИНСКОЕ ЗЕМЛЯЧЕСТВО «ДНИПРО» ГОРОДСКОГО ОКРУГА ТОЛЬЯТТИ</a:t>
            </a:r>
          </a:p>
          <a:p>
            <a:endParaRPr lang="ru-RU" b="1" dirty="0" smtClean="0">
              <a:solidFill>
                <a:srgbClr val="629632"/>
              </a:solidFill>
            </a:endParaRPr>
          </a:p>
          <a:p>
            <a:r>
              <a:rPr lang="ru-RU" sz="2000" b="1" dirty="0" smtClean="0">
                <a:solidFill>
                  <a:srgbClr val="629632"/>
                </a:solidFill>
              </a:rPr>
              <a:t>Зарегистрирована 31 декабря 2002 года.</a:t>
            </a:r>
            <a:endParaRPr lang="ru-RU" sz="2000" b="1" dirty="0">
              <a:solidFill>
                <a:srgbClr val="629632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643998" cy="36433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29632"/>
                </a:solidFill>
              </a:rPr>
              <a:t>МЕРОПРИЯТИЯ:</a:t>
            </a:r>
          </a:p>
          <a:p>
            <a:endParaRPr lang="ru-RU" sz="1600" b="1" dirty="0" smtClean="0">
              <a:solidFill>
                <a:srgbClr val="629632"/>
              </a:solidFill>
            </a:endParaRPr>
          </a:p>
          <a:p>
            <a:pPr algn="l"/>
            <a:endParaRPr lang="ru-RU" sz="1200" b="1" dirty="0" smtClean="0">
              <a:solidFill>
                <a:srgbClr val="62963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4286256"/>
            <a:ext cx="3071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РОЖДЕСТВЕНСКИЕ ПОСИДЕЛКИ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9" y="4286256"/>
            <a:ext cx="33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ПРАЗДНИК УКРАИНСКОЙ КУЛЬТУРЫ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посадка аллеи.jpg"/>
          <p:cNvPicPr>
            <a:picLocks noChangeAspect="1"/>
          </p:cNvPicPr>
          <p:nvPr/>
        </p:nvPicPr>
        <p:blipFill>
          <a:blip r:embed="rId2"/>
          <a:srcRect l="9716" t="10937"/>
          <a:stretch>
            <a:fillRect/>
          </a:stretch>
        </p:blipFill>
        <p:spPr>
          <a:xfrm>
            <a:off x="428596" y="2143116"/>
            <a:ext cx="3286148" cy="2431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N4546.JPG"/>
          <p:cNvPicPr>
            <a:picLocks noChangeAspect="1"/>
          </p:cNvPicPr>
          <p:nvPr/>
        </p:nvPicPr>
        <p:blipFill>
          <a:blip r:embed="rId3" cstate="print"/>
          <a:srcRect l="19531" t="15625" r="4687" b="9181"/>
          <a:stretch>
            <a:fillRect/>
          </a:stretch>
        </p:blipFill>
        <p:spPr>
          <a:xfrm>
            <a:off x="5286380" y="2143116"/>
            <a:ext cx="3286148" cy="2445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85720" y="1643050"/>
            <a:ext cx="26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29632"/>
                </a:solidFill>
              </a:rPr>
              <a:t>Высадка Аллеи дружбы </a:t>
            </a:r>
            <a:endParaRPr lang="ru-RU" b="1" dirty="0">
              <a:solidFill>
                <a:srgbClr val="62963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1643050"/>
            <a:ext cx="2549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29632"/>
                </a:solidFill>
              </a:rPr>
              <a:t>Первомайский концерт</a:t>
            </a:r>
            <a:endParaRPr lang="ru-RU" b="1" dirty="0">
              <a:solidFill>
                <a:srgbClr val="629632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643998" cy="36433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29632"/>
                </a:solidFill>
              </a:rPr>
              <a:t>МЕРОПРИЯТИЯ:</a:t>
            </a:r>
          </a:p>
          <a:p>
            <a:endParaRPr lang="ru-RU" sz="1600" b="1" dirty="0" smtClean="0">
              <a:solidFill>
                <a:srgbClr val="629632"/>
              </a:solidFill>
            </a:endParaRPr>
          </a:p>
          <a:p>
            <a:pPr algn="l"/>
            <a:endParaRPr lang="ru-RU" sz="1200" b="1" dirty="0" smtClean="0">
              <a:solidFill>
                <a:srgbClr val="62963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4286256"/>
            <a:ext cx="3071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РОЖДЕСТВЕНСКИЕ ПОСИДЕЛКИ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9" y="4286256"/>
            <a:ext cx="33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ПРАЗДНИК УКРАИНСКОЙ КУЛЬТУРЫ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IMG_9023.jpg"/>
          <p:cNvPicPr>
            <a:picLocks noChangeAspect="1"/>
          </p:cNvPicPr>
          <p:nvPr/>
        </p:nvPicPr>
        <p:blipFill>
          <a:blip r:embed="rId2" cstate="print"/>
          <a:srcRect l="10156" t="12500" r="8593" b="6640"/>
          <a:stretch>
            <a:fillRect/>
          </a:stretch>
        </p:blipFill>
        <p:spPr>
          <a:xfrm>
            <a:off x="4857752" y="2071678"/>
            <a:ext cx="3857652" cy="2559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IMG_8995.jpg"/>
          <p:cNvPicPr>
            <a:picLocks noChangeAspect="1"/>
          </p:cNvPicPr>
          <p:nvPr/>
        </p:nvPicPr>
        <p:blipFill>
          <a:blip r:embed="rId3" cstate="print"/>
          <a:srcRect r="3125" b="13672"/>
          <a:stretch>
            <a:fillRect/>
          </a:stretch>
        </p:blipFill>
        <p:spPr>
          <a:xfrm>
            <a:off x="642910" y="2643182"/>
            <a:ext cx="3428992" cy="2037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71472" y="1928802"/>
            <a:ext cx="3571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629632"/>
                </a:solidFill>
              </a:rPr>
              <a:t>Осенний бал, 2019 год</a:t>
            </a:r>
            <a:endParaRPr lang="ru-RU" sz="2200" b="1" dirty="0">
              <a:solidFill>
                <a:srgbClr val="629632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643998" cy="36433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29632"/>
                </a:solidFill>
              </a:rPr>
              <a:t>МЕРОПРИЯТИЯ:</a:t>
            </a:r>
          </a:p>
          <a:p>
            <a:endParaRPr lang="ru-RU" sz="1600" b="1" dirty="0" smtClean="0">
              <a:solidFill>
                <a:srgbClr val="629632"/>
              </a:solidFill>
            </a:endParaRPr>
          </a:p>
          <a:p>
            <a:pPr algn="l"/>
            <a:endParaRPr lang="ru-RU" sz="1200" b="1" dirty="0" smtClean="0">
              <a:solidFill>
                <a:srgbClr val="62963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4286256"/>
            <a:ext cx="3071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РОЖДЕСТВЕНСКИЕ ПОСИДЕЛКИ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9" y="4286256"/>
            <a:ext cx="33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ПРАЗДНИК УКРАИНСКОЙ КУЛЬТУРЫ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1643050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29632"/>
                </a:solidFill>
              </a:rPr>
              <a:t>Участие в проекте «Бабушкины сказки»       в детских  библиотеках г.о. Тольятти</a:t>
            </a:r>
            <a:endParaRPr lang="ru-RU" b="1" dirty="0">
              <a:solidFill>
                <a:srgbClr val="629632"/>
              </a:solidFill>
            </a:endParaRPr>
          </a:p>
        </p:txBody>
      </p:sp>
      <p:pic>
        <p:nvPicPr>
          <p:cNvPr id="9" name="Рисунок 8" descr="IMG_5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928802"/>
            <a:ext cx="3595681" cy="2696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5929.JPG"/>
          <p:cNvPicPr>
            <a:picLocks noChangeAspect="1"/>
          </p:cNvPicPr>
          <p:nvPr/>
        </p:nvPicPr>
        <p:blipFill>
          <a:blip r:embed="rId3" cstate="print"/>
          <a:srcRect l="4687" r="3906" b="20833"/>
          <a:stretch>
            <a:fillRect/>
          </a:stretch>
        </p:blipFill>
        <p:spPr>
          <a:xfrm>
            <a:off x="500034" y="2357430"/>
            <a:ext cx="3571900" cy="232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643998" cy="35719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29632"/>
                </a:solidFill>
              </a:rPr>
              <a:t>ОСНОВНЫЕ ПРАЗДНИКИ:</a:t>
            </a:r>
          </a:p>
          <a:p>
            <a:endParaRPr lang="ru-RU" sz="1600" b="1" dirty="0" smtClean="0">
              <a:solidFill>
                <a:srgbClr val="629632"/>
              </a:solidFill>
            </a:endParaRPr>
          </a:p>
          <a:p>
            <a:pPr algn="l"/>
            <a:endParaRPr lang="ru-RU" sz="1200" b="1" dirty="0" smtClean="0">
              <a:solidFill>
                <a:srgbClr val="629632"/>
              </a:solidFill>
            </a:endParaRPr>
          </a:p>
        </p:txBody>
      </p:sp>
      <p:pic>
        <p:nvPicPr>
          <p:cNvPr id="4" name="Рисунок 3" descr="DSCN4103.JPG"/>
          <p:cNvPicPr>
            <a:picLocks noChangeAspect="1"/>
          </p:cNvPicPr>
          <p:nvPr/>
        </p:nvPicPr>
        <p:blipFill>
          <a:blip r:embed="rId2" cstate="print"/>
          <a:srcRect l="8594" t="5208" r="11718" b="3125"/>
          <a:stretch>
            <a:fillRect/>
          </a:stretch>
        </p:blipFill>
        <p:spPr>
          <a:xfrm>
            <a:off x="5500694" y="2214554"/>
            <a:ext cx="3000397" cy="2465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429256" y="1714488"/>
            <a:ext cx="3071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629632"/>
                </a:solidFill>
              </a:rPr>
              <a:t>Рождественские посиделки</a:t>
            </a:r>
          </a:p>
        </p:txBody>
      </p:sp>
      <p:pic>
        <p:nvPicPr>
          <p:cNvPr id="7" name="Рисунок 6" descr="fakmalrkaks_1.jpg"/>
          <p:cNvPicPr>
            <a:picLocks noChangeAspect="1"/>
          </p:cNvPicPr>
          <p:nvPr/>
        </p:nvPicPr>
        <p:blipFill>
          <a:blip r:embed="rId3" cstate="print"/>
          <a:srcRect l="10937" r="14844"/>
          <a:stretch>
            <a:fillRect/>
          </a:stretch>
        </p:blipFill>
        <p:spPr>
          <a:xfrm>
            <a:off x="642910" y="2113487"/>
            <a:ext cx="3214710" cy="2548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0034" y="1714488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29632"/>
                </a:solidFill>
              </a:rPr>
              <a:t>Праздник украинской культуры</a:t>
            </a:r>
            <a:endParaRPr lang="ru-RU" b="1" dirty="0">
              <a:solidFill>
                <a:srgbClr val="629632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500462"/>
          </a:xfrm>
        </p:spPr>
        <p:txBody>
          <a:bodyPr/>
          <a:lstStyle/>
          <a:p>
            <a:endParaRPr lang="ru-RU" sz="1600" b="1" dirty="0" smtClean="0"/>
          </a:p>
          <a:p>
            <a:r>
              <a:rPr lang="ru-RU" b="1" u="sng" dirty="0" smtClean="0">
                <a:solidFill>
                  <a:srgbClr val="629632"/>
                </a:solidFill>
              </a:rPr>
              <a:t>Юридический адрес:</a:t>
            </a:r>
          </a:p>
          <a:p>
            <a:r>
              <a:rPr lang="ru-RU" b="1" dirty="0" smtClean="0">
                <a:solidFill>
                  <a:srgbClr val="629632"/>
                </a:solidFill>
              </a:rPr>
              <a:t>Самарская область, г. Тольятти, </a:t>
            </a:r>
          </a:p>
          <a:p>
            <a:r>
              <a:rPr lang="ru-RU" b="1" dirty="0" smtClean="0">
                <a:solidFill>
                  <a:srgbClr val="629632"/>
                </a:solidFill>
              </a:rPr>
              <a:t>ул. Победы, д. 50А, кв. 44</a:t>
            </a:r>
          </a:p>
          <a:p>
            <a:r>
              <a:rPr lang="ru-RU" sz="2800" b="1" dirty="0" err="1" smtClean="0">
                <a:solidFill>
                  <a:srgbClr val="83813F"/>
                </a:solidFill>
                <a:hlinkClick r:id="rId2"/>
              </a:rPr>
              <a:t>tatyana_tlt@list.ru</a:t>
            </a:r>
            <a:endParaRPr lang="ru-RU" sz="2800" b="1" dirty="0" smtClean="0">
              <a:solidFill>
                <a:srgbClr val="83813F"/>
              </a:solidFill>
            </a:endParaRPr>
          </a:p>
          <a:p>
            <a:endParaRPr lang="ru-RU" b="1" dirty="0">
              <a:solidFill>
                <a:srgbClr val="83813F"/>
              </a:solidFill>
            </a:endParaRPr>
          </a:p>
        </p:txBody>
      </p:sp>
      <p:pic>
        <p:nvPicPr>
          <p:cNvPr id="4" name="Рисунок 3" descr="qr-code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429000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500462"/>
          </a:xfrm>
        </p:spPr>
        <p:txBody>
          <a:bodyPr/>
          <a:lstStyle/>
          <a:p>
            <a:endParaRPr lang="ru-RU" b="1" dirty="0" smtClean="0"/>
          </a:p>
          <a:p>
            <a:pPr algn="r"/>
            <a:r>
              <a:rPr lang="ru-RU" b="1" smtClean="0">
                <a:solidFill>
                  <a:srgbClr val="629632"/>
                </a:solidFill>
              </a:rPr>
              <a:t>Председатель </a:t>
            </a:r>
            <a:r>
              <a:rPr lang="ru-RU" b="1" smtClean="0">
                <a:solidFill>
                  <a:srgbClr val="629632"/>
                </a:solidFill>
              </a:rPr>
              <a:t>правления – </a:t>
            </a:r>
            <a:endParaRPr lang="ru-RU" b="1" dirty="0" smtClean="0">
              <a:solidFill>
                <a:srgbClr val="629632"/>
              </a:solidFill>
            </a:endParaRPr>
          </a:p>
          <a:p>
            <a:pPr algn="r"/>
            <a:r>
              <a:rPr lang="ru-RU" b="1" dirty="0" smtClean="0">
                <a:solidFill>
                  <a:srgbClr val="629632"/>
                </a:solidFill>
              </a:rPr>
              <a:t>Татьяна Владимировна</a:t>
            </a:r>
            <a:r>
              <a:rPr lang="ru-RU" sz="2000" b="1" dirty="0" smtClean="0">
                <a:solidFill>
                  <a:srgbClr val="629632"/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rgbClr val="629632"/>
                </a:solidFill>
              </a:rPr>
              <a:t>Андреева.</a:t>
            </a:r>
            <a:endParaRPr lang="ru-RU" b="1" dirty="0">
              <a:solidFill>
                <a:srgbClr val="629632"/>
              </a:solidFill>
            </a:endParaRPr>
          </a:p>
        </p:txBody>
      </p:sp>
      <p:pic>
        <p:nvPicPr>
          <p:cNvPr id="4" name="Рисунок 3" descr="DSCN4237.JPG"/>
          <p:cNvPicPr>
            <a:picLocks noChangeAspect="1"/>
          </p:cNvPicPr>
          <p:nvPr/>
        </p:nvPicPr>
        <p:blipFill>
          <a:blip r:embed="rId2" cstate="print"/>
          <a:srcRect l="25000" t="12500" r="27778" b="47917"/>
          <a:stretch>
            <a:fillRect/>
          </a:stretch>
        </p:blipFill>
        <p:spPr>
          <a:xfrm>
            <a:off x="1214414" y="1428736"/>
            <a:ext cx="242889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500462"/>
          </a:xfrm>
        </p:spPr>
        <p:txBody>
          <a:bodyPr/>
          <a:lstStyle/>
          <a:p>
            <a:endParaRPr lang="ru-RU" b="1" dirty="0" smtClean="0"/>
          </a:p>
          <a:p>
            <a:pPr algn="l"/>
            <a:r>
              <a:rPr lang="ru-RU" b="1" dirty="0" smtClean="0">
                <a:solidFill>
                  <a:srgbClr val="629632"/>
                </a:solidFill>
              </a:rPr>
              <a:t>Общая численность </a:t>
            </a:r>
          </a:p>
          <a:p>
            <a:pPr algn="l"/>
            <a:r>
              <a:rPr lang="ru-RU" b="1" dirty="0" smtClean="0">
                <a:solidFill>
                  <a:srgbClr val="629632"/>
                </a:solidFill>
              </a:rPr>
              <a:t>организации – </a:t>
            </a:r>
          </a:p>
          <a:p>
            <a:pPr algn="l"/>
            <a:r>
              <a:rPr lang="ru-RU" b="1" dirty="0" smtClean="0">
                <a:solidFill>
                  <a:srgbClr val="629632"/>
                </a:solidFill>
              </a:rPr>
              <a:t>более 50 человек.</a:t>
            </a:r>
            <a:endParaRPr lang="ru-RU" b="1" dirty="0">
              <a:solidFill>
                <a:srgbClr val="629632"/>
              </a:solidFill>
            </a:endParaRPr>
          </a:p>
        </p:txBody>
      </p:sp>
      <p:pic>
        <p:nvPicPr>
          <p:cNvPr id="4" name="Рисунок 3" descr="DSCN4536.JPG"/>
          <p:cNvPicPr>
            <a:picLocks noChangeAspect="1"/>
          </p:cNvPicPr>
          <p:nvPr/>
        </p:nvPicPr>
        <p:blipFill>
          <a:blip r:embed="rId2" cstate="print"/>
          <a:srcRect l="14844" t="20833"/>
          <a:stretch>
            <a:fillRect/>
          </a:stretch>
        </p:blipFill>
        <p:spPr>
          <a:xfrm>
            <a:off x="4429124" y="1500174"/>
            <a:ext cx="4357718" cy="3038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500462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>
                <a:solidFill>
                  <a:srgbClr val="629632"/>
                </a:solidFill>
              </a:rPr>
              <a:t>ЦЕЛИ ОРГАНИЗАЦИИ:</a:t>
            </a:r>
          </a:p>
          <a:p>
            <a:pPr algn="just"/>
            <a:r>
              <a:rPr lang="ru-RU" sz="3000" dirty="0" smtClean="0">
                <a:solidFill>
                  <a:srgbClr val="629632"/>
                </a:solidFill>
              </a:rPr>
              <a:t>- возрождение, сохранение, развитие и продвижение  украинской культуры, украинского языка, национальных традиций и обычаев украинского народа;</a:t>
            </a:r>
          </a:p>
          <a:p>
            <a:pPr algn="just"/>
            <a:r>
              <a:rPr lang="ru-RU" sz="3000" dirty="0" smtClean="0">
                <a:solidFill>
                  <a:srgbClr val="629632"/>
                </a:solidFill>
              </a:rPr>
              <a:t>- содействие укреплению мира и согласия, развитие  взаимодействия и сотрудничества между членами землячества и представителями других </a:t>
            </a:r>
            <a:r>
              <a:rPr lang="ru-RU" sz="3000" dirty="0" err="1" smtClean="0">
                <a:solidFill>
                  <a:srgbClr val="629632"/>
                </a:solidFill>
              </a:rPr>
              <a:t>нацио-нальностей</a:t>
            </a:r>
            <a:r>
              <a:rPr lang="ru-RU" sz="3000" dirty="0" smtClean="0">
                <a:solidFill>
                  <a:srgbClr val="629632"/>
                </a:solidFill>
              </a:rPr>
              <a:t> и организаций.</a:t>
            </a:r>
            <a:r>
              <a:rPr lang="ru-RU" sz="3000" dirty="0" smtClean="0">
                <a:solidFill>
                  <a:srgbClr val="6E8C3C"/>
                </a:solidFill>
              </a:rPr>
              <a:t> </a:t>
            </a:r>
            <a:endParaRPr lang="ru-RU" sz="3000" dirty="0">
              <a:solidFill>
                <a:srgbClr val="6E8C3C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5004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29632"/>
                </a:solidFill>
              </a:rPr>
              <a:t>ВИДЫ ДЕЯТЕЛЬНОСТИ:</a:t>
            </a:r>
          </a:p>
          <a:p>
            <a:endParaRPr lang="ru-RU" sz="1600" b="1" dirty="0" smtClean="0">
              <a:solidFill>
                <a:srgbClr val="629632"/>
              </a:solidFill>
            </a:endParaRPr>
          </a:p>
          <a:p>
            <a:pPr algn="just"/>
            <a:r>
              <a:rPr lang="ru-RU" sz="3000" dirty="0" smtClean="0">
                <a:solidFill>
                  <a:srgbClr val="629632"/>
                </a:solidFill>
              </a:rPr>
              <a:t>- проведение мероприятий  для поддержания идей организации;</a:t>
            </a:r>
          </a:p>
          <a:p>
            <a:pPr algn="just"/>
            <a:r>
              <a:rPr lang="ru-RU" sz="3000" dirty="0" smtClean="0">
                <a:solidFill>
                  <a:srgbClr val="629632"/>
                </a:solidFill>
              </a:rPr>
              <a:t>- участие в мероприятиях, проводимых другими организациями.</a:t>
            </a:r>
            <a:endParaRPr lang="ru-RU" sz="3000" dirty="0">
              <a:solidFill>
                <a:srgbClr val="629632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5004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29632"/>
                </a:solidFill>
              </a:rPr>
              <a:t>ДОСТИЖЕНИЯ ОРГАНИЗАЦИИ:</a:t>
            </a:r>
          </a:p>
          <a:p>
            <a:pPr algn="just"/>
            <a:r>
              <a:rPr lang="ru-RU" sz="2800" dirty="0" smtClean="0">
                <a:solidFill>
                  <a:srgbClr val="629632"/>
                </a:solidFill>
              </a:rPr>
              <a:t>Хор «</a:t>
            </a:r>
            <a:r>
              <a:rPr lang="ru-RU" sz="2800" dirty="0" err="1" smtClean="0">
                <a:solidFill>
                  <a:srgbClr val="629632"/>
                </a:solidFill>
              </a:rPr>
              <a:t>Днипро</a:t>
            </a:r>
            <a:r>
              <a:rPr lang="ru-RU" sz="2800" dirty="0" smtClean="0">
                <a:solidFill>
                  <a:srgbClr val="629632"/>
                </a:solidFill>
              </a:rPr>
              <a:t>» – неоднократный лауреат и дипломант различных фестивалей и конкурсов, в том числе Всероссийского фестиваля-конкурса имени А. </a:t>
            </a:r>
            <a:r>
              <a:rPr lang="ru-RU" sz="2800" dirty="0" err="1" smtClean="0">
                <a:solidFill>
                  <a:srgbClr val="629632"/>
                </a:solidFill>
              </a:rPr>
              <a:t>Кошица</a:t>
            </a:r>
            <a:r>
              <a:rPr lang="ru-RU" sz="2800" dirty="0" smtClean="0">
                <a:solidFill>
                  <a:srgbClr val="629632"/>
                </a:solidFill>
              </a:rPr>
              <a:t> (г. Москва) </a:t>
            </a:r>
            <a:r>
              <a:rPr lang="ru-RU" sz="2800" dirty="0" smtClean="0">
                <a:solidFill>
                  <a:srgbClr val="6E8C3C"/>
                </a:solidFill>
              </a:rPr>
              <a:t>и </a:t>
            </a:r>
            <a:r>
              <a:rPr lang="ru-RU" sz="2800" dirty="0" smtClean="0">
                <a:solidFill>
                  <a:srgbClr val="629632"/>
                </a:solidFill>
              </a:rPr>
              <a:t>Всемирного фестиваля «Украинское пение в мире» (г. Киев).  Основан в 1994 году.</a:t>
            </a:r>
          </a:p>
          <a:p>
            <a:pPr algn="just"/>
            <a:r>
              <a:rPr lang="ru-RU" sz="2800" dirty="0" smtClean="0">
                <a:solidFill>
                  <a:srgbClr val="629632"/>
                </a:solidFill>
              </a:rPr>
              <a:t>Хору «</a:t>
            </a:r>
            <a:r>
              <a:rPr lang="ru-RU" sz="2800" dirty="0" err="1" smtClean="0">
                <a:solidFill>
                  <a:srgbClr val="629632"/>
                </a:solidFill>
              </a:rPr>
              <a:t>Днипро</a:t>
            </a:r>
            <a:r>
              <a:rPr lang="ru-RU" sz="2800" dirty="0" smtClean="0">
                <a:solidFill>
                  <a:srgbClr val="629632"/>
                </a:solidFill>
              </a:rPr>
              <a:t>» подтверждено звание «народный».</a:t>
            </a:r>
            <a:endParaRPr lang="ru-RU" sz="2800" b="1" dirty="0" smtClean="0">
              <a:solidFill>
                <a:srgbClr val="629632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643998" cy="3429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29632"/>
                </a:solidFill>
              </a:rPr>
              <a:t>ТВОРЧЕСКИЕ КОЛЛЕКТИВЫ ОРГАНИЗАЦИИ:</a:t>
            </a:r>
          </a:p>
          <a:p>
            <a:endParaRPr lang="ru-RU" sz="1600" b="1" dirty="0" smtClean="0">
              <a:solidFill>
                <a:srgbClr val="62963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29632"/>
                </a:solidFill>
              </a:rPr>
              <a:t> Хор «</a:t>
            </a:r>
            <a:r>
              <a:rPr lang="ru-RU" dirty="0" err="1" smtClean="0">
                <a:solidFill>
                  <a:srgbClr val="629632"/>
                </a:solidFill>
              </a:rPr>
              <a:t>Днипро</a:t>
            </a:r>
            <a:r>
              <a:rPr lang="ru-RU" dirty="0" smtClean="0">
                <a:solidFill>
                  <a:srgbClr val="629632"/>
                </a:solidFill>
              </a:rPr>
              <a:t>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29632"/>
                </a:solidFill>
              </a:rPr>
              <a:t> Вокальные ансамбли – фольклорный, женский.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29632"/>
                </a:solidFill>
              </a:rPr>
              <a:t> Трио бандуристок.</a:t>
            </a:r>
            <a:endParaRPr lang="ru-RU" dirty="0">
              <a:solidFill>
                <a:srgbClr val="629632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643998" cy="35719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29632"/>
                </a:solidFill>
              </a:rPr>
              <a:t>ТВОРЧЕСКИЕ КОЛЛЕКТИВЫ ОРГАНИЗАЦИИ:</a:t>
            </a:r>
          </a:p>
          <a:p>
            <a:endParaRPr lang="ru-RU" sz="1600" b="1" dirty="0" smtClean="0">
              <a:solidFill>
                <a:srgbClr val="629632"/>
              </a:solidFill>
            </a:endParaRPr>
          </a:p>
        </p:txBody>
      </p:sp>
      <p:pic>
        <p:nvPicPr>
          <p:cNvPr id="5" name="Рисунок 4" descr="х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1977412"/>
            <a:ext cx="4000529" cy="2655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4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000240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14290"/>
            <a:ext cx="6000792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643998" cy="35719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29632"/>
                </a:solidFill>
              </a:rPr>
              <a:t>ТВОРЧЕСКИЕ КОЛЛЕКТИВЫ ОРГАНИЗАЦИИ:</a:t>
            </a:r>
          </a:p>
          <a:p>
            <a:endParaRPr lang="ru-RU" sz="1600" b="1" dirty="0" smtClean="0">
              <a:solidFill>
                <a:srgbClr val="629632"/>
              </a:solidFill>
            </a:endParaRPr>
          </a:p>
        </p:txBody>
      </p:sp>
      <p:pic>
        <p:nvPicPr>
          <p:cNvPr id="6" name="Рисунок 5" descr="iСамара 2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71678"/>
            <a:ext cx="3714776" cy="2503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8514 (1).jpg"/>
          <p:cNvPicPr>
            <a:picLocks noChangeAspect="1"/>
          </p:cNvPicPr>
          <p:nvPr/>
        </p:nvPicPr>
        <p:blipFill>
          <a:blip r:embed="rId3" cstate="print"/>
          <a:srcRect l="14062" t="1953" r="3125" b="20703"/>
          <a:stretch>
            <a:fillRect/>
          </a:stretch>
        </p:blipFill>
        <p:spPr>
          <a:xfrm>
            <a:off x="4714876" y="2071678"/>
            <a:ext cx="401568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301</Words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knyazeva.ev</cp:lastModifiedBy>
  <cp:revision>36</cp:revision>
  <dcterms:modified xsi:type="dcterms:W3CDTF">2019-12-13T12:45:36Z</dcterms:modified>
</cp:coreProperties>
</file>