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8" r:id="rId2"/>
    <p:sldId id="505" r:id="rId3"/>
    <p:sldId id="512" r:id="rId4"/>
    <p:sldId id="520" r:id="rId5"/>
    <p:sldId id="513" r:id="rId6"/>
    <p:sldId id="515" r:id="rId7"/>
    <p:sldId id="517" r:id="rId8"/>
    <p:sldId id="519" r:id="rId9"/>
  </p:sldIdLst>
  <p:sldSz cx="9144000" cy="7056438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1990" autoAdjust="0"/>
  </p:normalViewPr>
  <p:slideViewPr>
    <p:cSldViewPr snapToGrid="0">
      <p:cViewPr varScale="1">
        <p:scale>
          <a:sx n="104" d="100"/>
          <a:sy n="104" d="100"/>
        </p:scale>
        <p:origin x="1806" y="90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96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6125"/>
            <a:ext cx="48275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2416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28996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07.09.2023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625740"/>
            <a:ext cx="9143999" cy="143069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Сорокина Инна Олеговна</a:t>
            </a:r>
          </a:p>
          <a:p>
            <a:pPr eaLnBrk="0" hangingPunct="0">
              <a:defRPr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имуществом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51791"/>
            <a:ext cx="9143999" cy="1225775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51792"/>
            <a:ext cx="1479069" cy="16909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232325"/>
            <a:ext cx="5724128" cy="1555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99974"/>
            <a:ext cx="4392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5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8" y="908590"/>
            <a:ext cx="1037699" cy="13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2420" y="2469843"/>
            <a:ext cx="84810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Общественные обсуждения проекта бюджета городского округа Тольятти на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2024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 и на плановый период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2025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2026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годов </a:t>
            </a:r>
            <a:endParaRPr lang="ru-RU" altLang="ko-KR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Департамента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по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управлению муниципальным имуществом</a:t>
            </a:r>
          </a:p>
          <a:p>
            <a:pPr algn="ctr"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а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дминистрации городского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val="10380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168 783 тыс. руб.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2023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2012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2023 год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190 830 тыс.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3" y="4179432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22 047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3127284"/>
            <a:ext cx="1352550" cy="99796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27" y="3127284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0" y="6438901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1" y="3488525"/>
            <a:ext cx="3815189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36 991тыс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руб.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органов местного самоуправления городского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округа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Тольятти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2023-2028гг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</a:rPr>
              <a:t>.»</a:t>
            </a:r>
          </a:p>
          <a:p>
            <a:pPr>
              <a:buFontTx/>
              <a:buChar char="-"/>
            </a:pPr>
            <a:endParaRPr lang="ru-RU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2023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168 783 тыс.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131 792 тыс. руб. </a:t>
            </a:r>
          </a:p>
          <a:p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городского округа Тольятти «Молодой семье – доступное жилье» на 2014-2025гг.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347415"/>
            <a:ext cx="1057275" cy="776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347416"/>
            <a:ext cx="1057275" cy="7767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2023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800100"/>
            <a:ext cx="8705852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«Развитие органов местного самоуправления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городского округа Тольятти»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89405" y="1978925"/>
            <a:ext cx="8365189" cy="428539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Направления </a:t>
            </a:r>
            <a:r>
              <a:rPr lang="ru-RU" sz="1800" dirty="0">
                <a:solidFill>
                  <a:srgbClr val="002060"/>
                </a:solidFill>
              </a:rPr>
              <a:t>расходов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Оплата услуг по приему и переводу денежных средств физических лиц (платы) за пользование жилыми помещениями муниципального жилищного фонда (плата за наем) – </a:t>
            </a:r>
            <a:r>
              <a:rPr lang="ru-RU" sz="1500" b="1" dirty="0" smtClean="0">
                <a:solidFill>
                  <a:schemeClr val="tx1"/>
                </a:solidFill>
              </a:rPr>
              <a:t>261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Оплата НДС </a:t>
            </a:r>
            <a:r>
              <a:rPr lang="ru-RU" sz="1500" dirty="0">
                <a:solidFill>
                  <a:schemeClr val="tx1"/>
                </a:solidFill>
              </a:rPr>
              <a:t>от реализации муниципального </a:t>
            </a:r>
            <a:r>
              <a:rPr lang="ru-RU" sz="1500" dirty="0" smtClean="0">
                <a:solidFill>
                  <a:schemeClr val="tx1"/>
                </a:solidFill>
              </a:rPr>
              <a:t>имущества и по </a:t>
            </a:r>
            <a:r>
              <a:rPr lang="ru-RU" sz="1500" dirty="0">
                <a:solidFill>
                  <a:schemeClr val="tx1"/>
                </a:solidFill>
              </a:rPr>
              <a:t>договорам </a:t>
            </a:r>
            <a:r>
              <a:rPr lang="ru-RU" sz="1500" dirty="0" smtClean="0">
                <a:solidFill>
                  <a:schemeClr val="tx1"/>
                </a:solidFill>
              </a:rPr>
              <a:t>аренды муниципального имущества, заключенных с физическими лицами  – </a:t>
            </a:r>
            <a:r>
              <a:rPr lang="ru-RU" sz="1500" b="1" dirty="0" smtClean="0">
                <a:solidFill>
                  <a:schemeClr val="tx1"/>
                </a:solidFill>
              </a:rPr>
              <a:t>6 705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Инвентаризация объектов недвижимости – </a:t>
            </a:r>
            <a:r>
              <a:rPr lang="ru-RU" sz="1500" b="1" dirty="0" smtClean="0">
                <a:solidFill>
                  <a:schemeClr val="tx1"/>
                </a:solidFill>
              </a:rPr>
              <a:t>3 107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Оценка муниципальной собственности – </a:t>
            </a:r>
            <a:r>
              <a:rPr lang="ru-RU" sz="1500" b="1" dirty="0" smtClean="0">
                <a:solidFill>
                  <a:schemeClr val="tx1"/>
                </a:solidFill>
              </a:rPr>
              <a:t>1 000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Оплата за нотариальные услуги  –  </a:t>
            </a:r>
            <a:r>
              <a:rPr lang="ru-RU" sz="1500" b="1" dirty="0" smtClean="0">
                <a:solidFill>
                  <a:schemeClr val="tx1"/>
                </a:solidFill>
              </a:rPr>
              <a:t>107</a:t>
            </a:r>
            <a:r>
              <a:rPr lang="ru-RU" sz="1500" dirty="0" smtClean="0">
                <a:solidFill>
                  <a:schemeClr val="tx1"/>
                </a:solidFill>
              </a:rPr>
              <a:t> тыс. руб.;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tx1"/>
                </a:solidFill>
              </a:rPr>
              <a:t>Оплата взносов на капитальный ремонт общего имущества в многоквартирных домов в доле муниципальной собственности</a:t>
            </a:r>
            <a:r>
              <a:rPr lang="ru-RU" sz="1500" dirty="0" smtClean="0">
                <a:solidFill>
                  <a:schemeClr val="tx1"/>
                </a:solidFill>
              </a:rPr>
              <a:t> – </a:t>
            </a:r>
            <a:r>
              <a:rPr lang="ru-RU" sz="1500" b="1" dirty="0" smtClean="0">
                <a:solidFill>
                  <a:schemeClr val="tx1"/>
                </a:solidFill>
              </a:rPr>
              <a:t>22 649</a:t>
            </a:r>
            <a:r>
              <a:rPr lang="ru-RU" sz="1500" dirty="0" smtClean="0">
                <a:solidFill>
                  <a:schemeClr val="tx1"/>
                </a:solidFill>
              </a:rPr>
              <a:t> тыс. руб.;</a:t>
            </a:r>
          </a:p>
          <a:p>
            <a:pPr marL="342900" indent="-342900" algn="just">
              <a:buAutoNum type="arabicPeriod"/>
            </a:pPr>
            <a:r>
              <a:rPr lang="ru-RU" sz="1500" dirty="0" smtClean="0">
                <a:solidFill>
                  <a:schemeClr val="tx1"/>
                </a:solidFill>
              </a:rPr>
              <a:t>Оплата содержания и коммунальных услуг 110 временно свободных жилых помещений муниципального жилищного фонда – </a:t>
            </a:r>
            <a:r>
              <a:rPr lang="ru-RU" sz="1500" b="1" dirty="0" smtClean="0">
                <a:solidFill>
                  <a:schemeClr val="tx1"/>
                </a:solidFill>
              </a:rPr>
              <a:t>2 751 </a:t>
            </a:r>
            <a:r>
              <a:rPr lang="ru-RU" sz="1500" dirty="0" smtClean="0">
                <a:solidFill>
                  <a:schemeClr val="tx1"/>
                </a:solidFill>
              </a:rPr>
              <a:t>тыс. руб.;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tx1"/>
                </a:solidFill>
              </a:rPr>
              <a:t>Расходы по твердым коммунальным отходам</a:t>
            </a:r>
            <a:r>
              <a:rPr lang="ru-RU" sz="1500" dirty="0" smtClean="0">
                <a:solidFill>
                  <a:schemeClr val="tx1"/>
                </a:solidFill>
              </a:rPr>
              <a:t> – </a:t>
            </a:r>
            <a:r>
              <a:rPr lang="ru-RU" sz="1500" b="1" dirty="0" smtClean="0">
                <a:solidFill>
                  <a:schemeClr val="tx1"/>
                </a:solidFill>
              </a:rPr>
              <a:t>238</a:t>
            </a:r>
            <a:r>
              <a:rPr lang="ru-RU" sz="1500" dirty="0" smtClean="0">
                <a:solidFill>
                  <a:schemeClr val="tx1"/>
                </a:solidFill>
              </a:rPr>
              <a:t> тыс. руб.;</a:t>
            </a:r>
          </a:p>
          <a:p>
            <a:pPr marL="342900" indent="-342900" algn="just">
              <a:buAutoNum type="arabicPeriod"/>
            </a:pPr>
            <a:r>
              <a:rPr lang="ru-RU" sz="1500" dirty="0">
                <a:solidFill>
                  <a:schemeClr val="tx1"/>
                </a:solidFill>
              </a:rPr>
              <a:t>Оказание услуг по вскрытию дверей и установке дверных замков на входные </a:t>
            </a:r>
            <a:r>
              <a:rPr lang="ru-RU" sz="1500" dirty="0" smtClean="0">
                <a:solidFill>
                  <a:schemeClr val="tx1"/>
                </a:solidFill>
              </a:rPr>
              <a:t>двери </a:t>
            </a:r>
            <a:r>
              <a:rPr lang="ru-RU" sz="1500" dirty="0">
                <a:solidFill>
                  <a:schemeClr val="tx1"/>
                </a:solidFill>
              </a:rPr>
              <a:t>– 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b="1" dirty="0" smtClean="0">
                <a:solidFill>
                  <a:schemeClr val="tx1"/>
                </a:solidFill>
              </a:rPr>
              <a:t>173</a:t>
            </a:r>
            <a:r>
              <a:rPr lang="ru-RU" sz="1500" dirty="0" smtClean="0">
                <a:solidFill>
                  <a:schemeClr val="tx1"/>
                </a:solidFill>
              </a:rPr>
              <a:t> тыс</a:t>
            </a:r>
            <a:r>
              <a:rPr lang="ru-RU" sz="1500" dirty="0">
                <a:solidFill>
                  <a:schemeClr val="tx1"/>
                </a:solidFill>
              </a:rPr>
              <a:t>. руб</a:t>
            </a:r>
            <a:r>
              <a:rPr lang="ru-RU" sz="15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AutoNum type="arabicPeriod"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Итого: </a:t>
            </a:r>
            <a:r>
              <a:rPr lang="ru-RU" sz="1800" b="1" dirty="0" smtClean="0">
                <a:solidFill>
                  <a:srgbClr val="002060"/>
                </a:solidFill>
              </a:rPr>
              <a:t>36 991</a:t>
            </a:r>
            <a:r>
              <a:rPr lang="ru-RU" sz="1800" dirty="0" smtClean="0">
                <a:solidFill>
                  <a:srgbClr val="002060"/>
                </a:solidFill>
              </a:rPr>
              <a:t>тыс. руб.</a:t>
            </a:r>
          </a:p>
          <a:p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2023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«Молодой семье  - доступное жилье» на 2014-2025 годы»,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042401"/>
            <a:ext cx="7286625" cy="296031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      </a:t>
            </a:r>
            <a:r>
              <a:rPr lang="ru-RU" sz="1800" dirty="0">
                <a:solidFill>
                  <a:schemeClr val="tx1"/>
                </a:solidFill>
              </a:rPr>
              <a:t>За счет софинансирования из бюджета городского округа в сумме </a:t>
            </a:r>
            <a:r>
              <a:rPr lang="ru-RU" sz="2000" b="1" dirty="0" smtClean="0">
                <a:solidFill>
                  <a:schemeClr val="tx1"/>
                </a:solidFill>
              </a:rPr>
              <a:t>131 792 </a:t>
            </a:r>
            <a:r>
              <a:rPr lang="ru-RU" sz="1800" dirty="0" smtClean="0">
                <a:solidFill>
                  <a:schemeClr val="tx1"/>
                </a:solidFill>
              </a:rPr>
              <a:t>тыс. руб</a:t>
            </a:r>
            <a:r>
              <a:rPr lang="ru-RU" sz="1800" dirty="0">
                <a:solidFill>
                  <a:schemeClr val="tx1"/>
                </a:solidFill>
              </a:rPr>
              <a:t>. планируется обеспечить </a:t>
            </a:r>
            <a:r>
              <a:rPr lang="ru-RU" sz="1800" dirty="0" smtClean="0">
                <a:solidFill>
                  <a:schemeClr val="tx1"/>
                </a:solidFill>
              </a:rPr>
              <a:t>жильем         в 2024 году 427 молодых семей </a:t>
            </a:r>
            <a:r>
              <a:rPr lang="ru-RU" sz="1800" dirty="0">
                <a:solidFill>
                  <a:schemeClr val="tx1"/>
                </a:solidFill>
              </a:rPr>
              <a:t>по списку </a:t>
            </a:r>
            <a:r>
              <a:rPr lang="ru-RU" sz="1800" dirty="0" smtClean="0">
                <a:solidFill>
                  <a:schemeClr val="tx1"/>
                </a:solidFill>
              </a:rPr>
              <a:t>участников </a:t>
            </a:r>
            <a:r>
              <a:rPr lang="ru-RU" sz="1800" dirty="0">
                <a:solidFill>
                  <a:schemeClr val="tx1"/>
                </a:solidFill>
              </a:rPr>
              <a:t>подпрограммы </a:t>
            </a:r>
            <a:r>
              <a:rPr lang="ru-RU" sz="1800" dirty="0" smtClean="0">
                <a:solidFill>
                  <a:schemeClr val="tx1"/>
                </a:solidFill>
              </a:rPr>
              <a:t>«Молодой </a:t>
            </a:r>
            <a:r>
              <a:rPr lang="ru-RU" sz="1800" dirty="0">
                <a:solidFill>
                  <a:schemeClr val="tx1"/>
                </a:solidFill>
              </a:rPr>
              <a:t>семье - доступное </a:t>
            </a:r>
            <a:r>
              <a:rPr lang="ru-RU" sz="1800" dirty="0" smtClean="0">
                <a:solidFill>
                  <a:schemeClr val="tx1"/>
                </a:solidFill>
              </a:rPr>
              <a:t>жилье».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2023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22 047 тыс.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0627" y="2183643"/>
            <a:ext cx="7877814" cy="364395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400" dirty="0" smtClean="0">
              <a:solidFill>
                <a:schemeClr val="accent6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Расходы на исполнение судебных актов – </a:t>
            </a:r>
            <a:r>
              <a:rPr lang="ru-RU" sz="1800" b="1" dirty="0" smtClean="0">
                <a:solidFill>
                  <a:schemeClr val="tx1"/>
                </a:solidFill>
              </a:rPr>
              <a:t>2 000 </a:t>
            </a:r>
            <a:r>
              <a:rPr lang="ru-RU" sz="1800" dirty="0">
                <a:solidFill>
                  <a:schemeClr val="tx1"/>
                </a:solidFill>
              </a:rPr>
              <a:t>тыс. руб.;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</a:rPr>
              <a:t>   </a:t>
            </a:r>
          </a:p>
          <a:p>
            <a:pPr lvl="0" algn="just"/>
            <a:r>
              <a:rPr lang="ru-RU" sz="1800" dirty="0" smtClean="0">
                <a:solidFill>
                  <a:schemeClr val="tx2"/>
                </a:solidFill>
              </a:rPr>
              <a:t>2. Дополнительные средства местного бюджета для реализации </a:t>
            </a:r>
            <a:r>
              <a:rPr lang="ru-RU" sz="1800" dirty="0">
                <a:solidFill>
                  <a:schemeClr val="tx2"/>
                </a:solidFill>
              </a:rPr>
              <a:t>переданных государственных </a:t>
            </a:r>
            <a:r>
              <a:rPr lang="ru-RU" sz="1800" dirty="0" smtClean="0">
                <a:solidFill>
                  <a:schemeClr val="tx2"/>
                </a:solidFill>
              </a:rPr>
              <a:t>полномочий по </a:t>
            </a:r>
            <a:r>
              <a:rPr lang="ru-RU" sz="1800" dirty="0">
                <a:solidFill>
                  <a:schemeClr val="tx2"/>
                </a:solidFill>
              </a:rPr>
              <a:t>обеспечению жильем </a:t>
            </a:r>
            <a:r>
              <a:rPr lang="ru-RU" sz="1800" dirty="0" smtClean="0">
                <a:solidFill>
                  <a:schemeClr val="tx2"/>
                </a:solidFill>
              </a:rPr>
              <a:t>детей-сирот– </a:t>
            </a:r>
            <a:r>
              <a:rPr lang="ru-RU" sz="1800" b="1" dirty="0" smtClean="0">
                <a:solidFill>
                  <a:schemeClr val="tx2"/>
                </a:solidFill>
              </a:rPr>
              <a:t>20 047 </a:t>
            </a:r>
            <a:r>
              <a:rPr lang="ru-RU" sz="1800" dirty="0" smtClean="0">
                <a:solidFill>
                  <a:schemeClr val="tx2"/>
                </a:solidFill>
              </a:rPr>
              <a:t>тыс. руб.</a:t>
            </a:r>
            <a:endParaRPr lang="ru-RU" sz="2000" dirty="0">
              <a:solidFill>
                <a:schemeClr val="tx2"/>
              </a:solidFill>
            </a:endParaRPr>
          </a:p>
          <a:p>
            <a:pPr lvl="0"/>
            <a:endParaRPr lang="ru-RU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7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2422" y="3304011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2025 год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178 677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2023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4"/>
            <a:ext cx="8620126" cy="15900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kern="0" dirty="0" smtClean="0">
              <a:solidFill>
                <a:schemeClr val="accent2">
                  <a:lumMod val="75000"/>
                </a:schemeClr>
              </a:solidFill>
              <a:effectLst>
                <a:outerShdw dist="38100" dir="2700000" sx="1000" sy="1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dist="38100" dir="2700000" sx="1000" sy="1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dist="38100" dir="2700000" sx="1000" sy="1000" algn="tl">
                    <a:srgbClr val="000000"/>
                  </a:outerShdw>
                </a:effectLst>
              </a:rPr>
              <a:t>бюджетных ассигнований на плановый период</a:t>
            </a:r>
            <a:endParaRPr lang="ru-RU" sz="2400" kern="0" dirty="0">
              <a:solidFill>
                <a:schemeClr val="accent6">
                  <a:lumMod val="75000"/>
                </a:schemeClr>
              </a:solidFill>
              <a:effectLst>
                <a:outerShdw dist="38100" dir="2700000" sx="1000" sy="1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2987" y="3317698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2026 год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167 882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232325"/>
            <a:ext cx="9143999" cy="1824113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90" y="2182269"/>
            <a:ext cx="860619" cy="107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544046"/>
            <a:ext cx="5616624" cy="601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  <a:endParaRPr lang="ru-RU" sz="32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15924</TotalTime>
  <Words>500</Words>
  <Application>Microsoft Office PowerPoint</Application>
  <PresentationFormat>Произвольный</PresentationFormat>
  <Paragraphs>88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Helios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Гололобова Светлана Александровна</cp:lastModifiedBy>
  <cp:revision>1659</cp:revision>
  <cp:lastPrinted>2023-09-06T09:46:37Z</cp:lastPrinted>
  <dcterms:created xsi:type="dcterms:W3CDTF">2009-10-28T17:01:45Z</dcterms:created>
  <dcterms:modified xsi:type="dcterms:W3CDTF">2023-09-07T12:12:07Z</dcterms:modified>
</cp:coreProperties>
</file>