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402" r:id="rId2"/>
    <p:sldId id="409" r:id="rId3"/>
    <p:sldId id="411" r:id="rId4"/>
    <p:sldId id="410" r:id="rId5"/>
    <p:sldId id="407" r:id="rId6"/>
    <p:sldId id="412" r:id="rId7"/>
    <p:sldId id="406" r:id="rId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53E"/>
    <a:srgbClr val="FF7C80"/>
    <a:srgbClr val="FF505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44" autoAdjust="0"/>
    <p:restoredTop sz="94558" autoAdjust="0"/>
  </p:normalViewPr>
  <p:slideViewPr>
    <p:cSldViewPr>
      <p:cViewPr varScale="1">
        <p:scale>
          <a:sx n="110" d="100"/>
          <a:sy n="110" d="100"/>
        </p:scale>
        <p:origin x="177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4657E1-4970-4DC9-B144-313185B37872}" type="doc">
      <dgm:prSet loTypeId="urn:microsoft.com/office/officeart/2005/8/layout/vList5" loCatId="list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4BA05AF-8AC6-4638-9455-13D1F8B559BA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2000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Муниципальная программа «Профилактика терроризма, экстремизма и иных правонарушений на территории городского округа Тольятти на 20</a:t>
          </a:r>
          <a:r>
            <a:rPr lang="en-US" sz="2000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20</a:t>
          </a:r>
          <a:r>
            <a:rPr lang="ru-RU" sz="2000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-20</a:t>
          </a:r>
          <a:r>
            <a:rPr lang="en-US" sz="2000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24</a:t>
          </a:r>
          <a:r>
            <a:rPr lang="ru-RU" sz="2000" baseline="0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годы» – </a:t>
          </a:r>
          <a:r>
            <a:rPr lang="ru-RU" sz="2000" b="1" baseline="0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69 449 </a:t>
          </a:r>
          <a:r>
            <a:rPr lang="ru-RU" sz="2000" baseline="0" dirty="0" err="1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тыс.руб</a:t>
          </a:r>
          <a:r>
            <a:rPr lang="ru-RU" sz="2000" baseline="0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</a:t>
          </a:r>
        </a:p>
        <a:p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- Содержание муниципального казенного учреждения «Центр профилактики правонарушений» – 67 84</a:t>
          </a:r>
          <a:r>
            <a:rPr lang="en-US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9</a:t>
          </a:r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.,</a:t>
          </a:r>
        </a:p>
        <a:p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- Субсидии добровольной народной дружине (ДНД) – 1 600 </a:t>
          </a:r>
          <a:r>
            <a:rPr lang="ru-RU" sz="2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477F61-75F2-4D5D-9E9F-F480B5F828E2}" type="parTrans" cxnId="{C47CE1FB-17DE-485F-B718-9B4BAA7FE18C}">
      <dgm:prSet/>
      <dgm:spPr/>
      <dgm:t>
        <a:bodyPr/>
        <a:lstStyle/>
        <a:p>
          <a:endParaRPr lang="ru-RU"/>
        </a:p>
      </dgm:t>
    </dgm:pt>
    <dgm:pt modelId="{A300788B-2CE1-410B-9272-B1392517D5A4}" type="sibTrans" cxnId="{C47CE1FB-17DE-485F-B718-9B4BAA7FE18C}">
      <dgm:prSet/>
      <dgm:spPr/>
      <dgm:t>
        <a:bodyPr/>
        <a:lstStyle/>
        <a:p>
          <a:endParaRPr lang="ru-RU"/>
        </a:p>
      </dgm:t>
    </dgm:pt>
    <dgm:pt modelId="{54BF63E2-63CA-44DB-9204-483BF33ABD16}" type="pres">
      <dgm:prSet presAssocID="{004657E1-4970-4DC9-B144-313185B3787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43FC7D-EFCC-4312-A6FA-31FE20B1B934}" type="pres">
      <dgm:prSet presAssocID="{C4BA05AF-8AC6-4638-9455-13D1F8B559BA}" presName="linNode" presStyleCnt="0"/>
      <dgm:spPr/>
    </dgm:pt>
    <dgm:pt modelId="{93AB9312-9AFF-4521-82FE-625EA255C48E}" type="pres">
      <dgm:prSet presAssocID="{C4BA05AF-8AC6-4638-9455-13D1F8B559BA}" presName="parentText" presStyleLbl="node1" presStyleIdx="0" presStyleCnt="1" custScaleX="277778" custScaleY="37994" custLinFactNeighborX="-136" custLinFactNeighborY="-3531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966D35-A9FB-4E21-8BA2-DE514099C855}" type="presOf" srcId="{004657E1-4970-4DC9-B144-313185B37872}" destId="{54BF63E2-63CA-44DB-9204-483BF33ABD16}" srcOrd="0" destOrd="0" presId="urn:microsoft.com/office/officeart/2005/8/layout/vList5"/>
    <dgm:cxn modelId="{66908369-3B04-43A3-8F73-3CBCFBD80288}" type="presOf" srcId="{C4BA05AF-8AC6-4638-9455-13D1F8B559BA}" destId="{93AB9312-9AFF-4521-82FE-625EA255C48E}" srcOrd="0" destOrd="0" presId="urn:microsoft.com/office/officeart/2005/8/layout/vList5"/>
    <dgm:cxn modelId="{C47CE1FB-17DE-485F-B718-9B4BAA7FE18C}" srcId="{004657E1-4970-4DC9-B144-313185B37872}" destId="{C4BA05AF-8AC6-4638-9455-13D1F8B559BA}" srcOrd="0" destOrd="0" parTransId="{4D477F61-75F2-4D5D-9E9F-F480B5F828E2}" sibTransId="{A300788B-2CE1-410B-9272-B1392517D5A4}"/>
    <dgm:cxn modelId="{712B78A4-3BC4-4932-B81A-FA9CACE2F579}" type="presParOf" srcId="{54BF63E2-63CA-44DB-9204-483BF33ABD16}" destId="{F743FC7D-EFCC-4312-A6FA-31FE20B1B934}" srcOrd="0" destOrd="0" presId="urn:microsoft.com/office/officeart/2005/8/layout/vList5"/>
    <dgm:cxn modelId="{A632B5F0-1827-45C4-8D1D-43C761945ACD}" type="presParOf" srcId="{F743FC7D-EFCC-4312-A6FA-31FE20B1B934}" destId="{93AB9312-9AFF-4521-82FE-625EA255C48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4657E1-4970-4DC9-B144-313185B37872}" type="doc">
      <dgm:prSet loTypeId="urn:microsoft.com/office/officeart/2005/8/layout/vList5" loCatId="list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4BA05AF-8AC6-4638-9455-13D1F8B559BA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accent3">
            <a:lumMod val="60000"/>
            <a:lumOff val="40000"/>
          </a:schemeClr>
        </a:solidFill>
        <a:effectLst>
          <a:softEdge rad="31750"/>
        </a:effectLst>
      </dgm:spPr>
      <dgm:t>
        <a:bodyPr/>
        <a:lstStyle/>
        <a:p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«Профилактика наркомании населения городского округа Тольятти на 2024-2028 годы» – 1229 </a:t>
          </a:r>
          <a:r>
            <a:rPr lang="ru-RU" sz="2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2000" b="1" dirty="0">
            <a:solidFill>
              <a:schemeClr val="tx1"/>
            </a:solidFill>
            <a:latin typeface="+mn-lt"/>
            <a:cs typeface="Times New Roman" pitchFamily="18" charset="0"/>
          </a:endParaRPr>
        </a:p>
      </dgm:t>
    </dgm:pt>
    <dgm:pt modelId="{4D477F61-75F2-4D5D-9E9F-F480B5F828E2}" type="parTrans" cxnId="{C47CE1FB-17DE-485F-B718-9B4BAA7FE18C}">
      <dgm:prSet/>
      <dgm:spPr/>
      <dgm:t>
        <a:bodyPr/>
        <a:lstStyle/>
        <a:p>
          <a:endParaRPr lang="ru-RU"/>
        </a:p>
      </dgm:t>
    </dgm:pt>
    <dgm:pt modelId="{A300788B-2CE1-410B-9272-B1392517D5A4}" type="sibTrans" cxnId="{C47CE1FB-17DE-485F-B718-9B4BAA7FE18C}">
      <dgm:prSet/>
      <dgm:spPr/>
      <dgm:t>
        <a:bodyPr/>
        <a:lstStyle/>
        <a:p>
          <a:endParaRPr lang="ru-RU"/>
        </a:p>
      </dgm:t>
    </dgm:pt>
    <dgm:pt modelId="{54BF63E2-63CA-44DB-9204-483BF33ABD16}" type="pres">
      <dgm:prSet presAssocID="{004657E1-4970-4DC9-B144-313185B3787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43FC7D-EFCC-4312-A6FA-31FE20B1B934}" type="pres">
      <dgm:prSet presAssocID="{C4BA05AF-8AC6-4638-9455-13D1F8B559BA}" presName="linNode" presStyleCnt="0"/>
      <dgm:spPr/>
    </dgm:pt>
    <dgm:pt modelId="{93AB9312-9AFF-4521-82FE-625EA255C48E}" type="pres">
      <dgm:prSet presAssocID="{C4BA05AF-8AC6-4638-9455-13D1F8B559BA}" presName="parentText" presStyleLbl="node1" presStyleIdx="0" presStyleCnt="1" custScaleX="123951" custScaleY="40211" custLinFactNeighborX="-79857" custLinFactNeighborY="-553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C42FA59-5D61-4D94-A558-04731866DC3F}" type="presOf" srcId="{004657E1-4970-4DC9-B144-313185B37872}" destId="{54BF63E2-63CA-44DB-9204-483BF33ABD16}" srcOrd="0" destOrd="0" presId="urn:microsoft.com/office/officeart/2005/8/layout/vList5"/>
    <dgm:cxn modelId="{9CBB75BB-A71F-41BB-9380-CC67CEE5AA54}" type="presOf" srcId="{C4BA05AF-8AC6-4638-9455-13D1F8B559BA}" destId="{93AB9312-9AFF-4521-82FE-625EA255C48E}" srcOrd="0" destOrd="0" presId="urn:microsoft.com/office/officeart/2005/8/layout/vList5"/>
    <dgm:cxn modelId="{C47CE1FB-17DE-485F-B718-9B4BAA7FE18C}" srcId="{004657E1-4970-4DC9-B144-313185B37872}" destId="{C4BA05AF-8AC6-4638-9455-13D1F8B559BA}" srcOrd="0" destOrd="0" parTransId="{4D477F61-75F2-4D5D-9E9F-F480B5F828E2}" sibTransId="{A300788B-2CE1-410B-9272-B1392517D5A4}"/>
    <dgm:cxn modelId="{5E91BC55-ED82-4619-A633-8A0FB02B7735}" type="presParOf" srcId="{54BF63E2-63CA-44DB-9204-483BF33ABD16}" destId="{F743FC7D-EFCC-4312-A6FA-31FE20B1B934}" srcOrd="0" destOrd="0" presId="urn:microsoft.com/office/officeart/2005/8/layout/vList5"/>
    <dgm:cxn modelId="{16E4EED8-273A-4B44-A555-55DEB849B23F}" type="presParOf" srcId="{F743FC7D-EFCC-4312-A6FA-31FE20B1B934}" destId="{93AB9312-9AFF-4521-82FE-625EA255C48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4657E1-4970-4DC9-B144-313185B37872}" type="doc">
      <dgm:prSet loTypeId="urn:microsoft.com/office/officeart/2005/8/layout/vList5" loCatId="list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4BA05AF-8AC6-4638-9455-13D1F8B559BA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accent3">
            <a:lumMod val="60000"/>
            <a:lumOff val="40000"/>
          </a:schemeClr>
        </a:solidFill>
        <a:effectLst>
          <a:softEdge rad="63500"/>
        </a:effectLst>
      </dgm:spPr>
      <dgm:t>
        <a:bodyPr/>
        <a:lstStyle/>
        <a:p>
          <a:r>
            <a:rPr lang="ru-RU" sz="1600" b="1" dirty="0">
              <a:latin typeface="Times New Roman" panose="02020603050405020304" pitchFamily="18" charset="0"/>
              <a:cs typeface="Times New Roman" panose="02020603050405020304" pitchFamily="18" charset="0"/>
            </a:rPr>
            <a:t>Защита</a:t>
          </a:r>
          <a:r>
            <a:rPr lang="ru-RU" sz="1600" b="1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населения и территорий от чрезвычайных ситуаций в мирное и военное время, обеспечение первичных мер пожарной безопасности и безопасности людей на водных объектах в городском округе  Тольятти на 2021-2025 годы  - 127 051 </a:t>
          </a:r>
          <a:r>
            <a:rPr lang="ru-RU" sz="1600" b="1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600" b="1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600" b="1" dirty="0">
            <a:solidFill>
              <a:schemeClr val="tx1"/>
            </a:solidFill>
            <a:latin typeface="+mn-lt"/>
            <a:cs typeface="Times New Roman" pitchFamily="18" charset="0"/>
          </a:endParaRPr>
        </a:p>
      </dgm:t>
    </dgm:pt>
    <dgm:pt modelId="{4D477F61-75F2-4D5D-9E9F-F480B5F828E2}" type="parTrans" cxnId="{C47CE1FB-17DE-485F-B718-9B4BAA7FE18C}">
      <dgm:prSet/>
      <dgm:spPr/>
      <dgm:t>
        <a:bodyPr/>
        <a:lstStyle/>
        <a:p>
          <a:endParaRPr lang="ru-RU"/>
        </a:p>
      </dgm:t>
    </dgm:pt>
    <dgm:pt modelId="{A300788B-2CE1-410B-9272-B1392517D5A4}" type="sibTrans" cxnId="{C47CE1FB-17DE-485F-B718-9B4BAA7FE18C}">
      <dgm:prSet/>
      <dgm:spPr/>
      <dgm:t>
        <a:bodyPr/>
        <a:lstStyle/>
        <a:p>
          <a:endParaRPr lang="ru-RU"/>
        </a:p>
      </dgm:t>
    </dgm:pt>
    <dgm:pt modelId="{54BF63E2-63CA-44DB-9204-483BF33ABD16}" type="pres">
      <dgm:prSet presAssocID="{004657E1-4970-4DC9-B144-313185B3787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43FC7D-EFCC-4312-A6FA-31FE20B1B934}" type="pres">
      <dgm:prSet presAssocID="{C4BA05AF-8AC6-4638-9455-13D1F8B559BA}" presName="linNode" presStyleCnt="0"/>
      <dgm:spPr/>
    </dgm:pt>
    <dgm:pt modelId="{93AB9312-9AFF-4521-82FE-625EA255C48E}" type="pres">
      <dgm:prSet presAssocID="{C4BA05AF-8AC6-4638-9455-13D1F8B559BA}" presName="parentText" presStyleLbl="node1" presStyleIdx="0" presStyleCnt="1" custScaleX="115852" custScaleY="52628" custLinFactNeighborX="-81085" custLinFactNeighborY="-2257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E7252F-7E15-4F47-8496-157BDD060588}" type="presOf" srcId="{C4BA05AF-8AC6-4638-9455-13D1F8B559BA}" destId="{93AB9312-9AFF-4521-82FE-625EA255C48E}" srcOrd="0" destOrd="0" presId="urn:microsoft.com/office/officeart/2005/8/layout/vList5"/>
    <dgm:cxn modelId="{EFA2FDCA-E533-48E8-91A8-563BC029FC9B}" type="presOf" srcId="{004657E1-4970-4DC9-B144-313185B37872}" destId="{54BF63E2-63CA-44DB-9204-483BF33ABD16}" srcOrd="0" destOrd="0" presId="urn:microsoft.com/office/officeart/2005/8/layout/vList5"/>
    <dgm:cxn modelId="{C47CE1FB-17DE-485F-B718-9B4BAA7FE18C}" srcId="{004657E1-4970-4DC9-B144-313185B37872}" destId="{C4BA05AF-8AC6-4638-9455-13D1F8B559BA}" srcOrd="0" destOrd="0" parTransId="{4D477F61-75F2-4D5D-9E9F-F480B5F828E2}" sibTransId="{A300788B-2CE1-410B-9272-B1392517D5A4}"/>
    <dgm:cxn modelId="{68E07A34-3DCE-4DF4-AD18-ED269FC7408B}" type="presParOf" srcId="{54BF63E2-63CA-44DB-9204-483BF33ABD16}" destId="{F743FC7D-EFCC-4312-A6FA-31FE20B1B934}" srcOrd="0" destOrd="0" presId="urn:microsoft.com/office/officeart/2005/8/layout/vList5"/>
    <dgm:cxn modelId="{09045AE2-0E28-4972-8AB7-0D3D71E8B388}" type="presParOf" srcId="{F743FC7D-EFCC-4312-A6FA-31FE20B1B934}" destId="{93AB9312-9AFF-4521-82FE-625EA255C48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04657E1-4970-4DC9-B144-313185B37872}" type="doc">
      <dgm:prSet loTypeId="urn:microsoft.com/office/officeart/2005/8/layout/vList5" loCatId="list" qsTypeId="urn:microsoft.com/office/officeart/2005/8/quickstyle/simple2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4BA05AF-8AC6-4638-9455-13D1F8B559BA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2000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Муниципальная программа «Поддержка социально ориентированных некоммерческих </a:t>
          </a:r>
          <a:r>
            <a:rPr lang="ru-RU" sz="2000" dirty="0" err="1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организаций,территориального</a:t>
          </a:r>
          <a:r>
            <a:rPr lang="ru-RU" sz="2000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общественного самоуправления и общественных инициатив в городском округе Тольятти на 2021-2027 годы</a:t>
          </a:r>
          <a:r>
            <a:rPr lang="ru-RU" sz="2000" baseline="0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» – </a:t>
          </a:r>
          <a:r>
            <a:rPr lang="ru-RU" sz="2000" b="1" baseline="0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2 330 </a:t>
          </a:r>
          <a:r>
            <a:rPr lang="ru-RU" sz="2000" baseline="0" dirty="0" err="1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тыс.руб</a:t>
          </a:r>
          <a:r>
            <a:rPr lang="ru-RU" sz="2000" baseline="0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</a:t>
          </a:r>
        </a:p>
        <a:p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- Субсидии добровольной пожарной команде (ДПК) – 2 330 </a:t>
          </a:r>
          <a:r>
            <a:rPr lang="ru-RU" sz="20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2000" b="1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endParaRPr lang="ru-RU" sz="20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477F61-75F2-4D5D-9E9F-F480B5F828E2}" type="parTrans" cxnId="{C47CE1FB-17DE-485F-B718-9B4BAA7FE18C}">
      <dgm:prSet/>
      <dgm:spPr/>
      <dgm:t>
        <a:bodyPr/>
        <a:lstStyle/>
        <a:p>
          <a:endParaRPr lang="ru-RU"/>
        </a:p>
      </dgm:t>
    </dgm:pt>
    <dgm:pt modelId="{A300788B-2CE1-410B-9272-B1392517D5A4}" type="sibTrans" cxnId="{C47CE1FB-17DE-485F-B718-9B4BAA7FE18C}">
      <dgm:prSet/>
      <dgm:spPr/>
      <dgm:t>
        <a:bodyPr/>
        <a:lstStyle/>
        <a:p>
          <a:endParaRPr lang="ru-RU"/>
        </a:p>
      </dgm:t>
    </dgm:pt>
    <dgm:pt modelId="{54BF63E2-63CA-44DB-9204-483BF33ABD16}" type="pres">
      <dgm:prSet presAssocID="{004657E1-4970-4DC9-B144-313185B3787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743FC7D-EFCC-4312-A6FA-31FE20B1B934}" type="pres">
      <dgm:prSet presAssocID="{C4BA05AF-8AC6-4638-9455-13D1F8B559BA}" presName="linNode" presStyleCnt="0"/>
      <dgm:spPr/>
    </dgm:pt>
    <dgm:pt modelId="{93AB9312-9AFF-4521-82FE-625EA255C48E}" type="pres">
      <dgm:prSet presAssocID="{C4BA05AF-8AC6-4638-9455-13D1F8B559BA}" presName="parentText" presStyleLbl="node1" presStyleIdx="0" presStyleCnt="1" custScaleX="277778" custScaleY="43293" custLinFactNeighborX="-136" custLinFactNeighborY="-3531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966D35-A9FB-4E21-8BA2-DE514099C855}" type="presOf" srcId="{004657E1-4970-4DC9-B144-313185B37872}" destId="{54BF63E2-63CA-44DB-9204-483BF33ABD16}" srcOrd="0" destOrd="0" presId="urn:microsoft.com/office/officeart/2005/8/layout/vList5"/>
    <dgm:cxn modelId="{66908369-3B04-43A3-8F73-3CBCFBD80288}" type="presOf" srcId="{C4BA05AF-8AC6-4638-9455-13D1F8B559BA}" destId="{93AB9312-9AFF-4521-82FE-625EA255C48E}" srcOrd="0" destOrd="0" presId="urn:microsoft.com/office/officeart/2005/8/layout/vList5"/>
    <dgm:cxn modelId="{C47CE1FB-17DE-485F-B718-9B4BAA7FE18C}" srcId="{004657E1-4970-4DC9-B144-313185B37872}" destId="{C4BA05AF-8AC6-4638-9455-13D1F8B559BA}" srcOrd="0" destOrd="0" parTransId="{4D477F61-75F2-4D5D-9E9F-F480B5F828E2}" sibTransId="{A300788B-2CE1-410B-9272-B1392517D5A4}"/>
    <dgm:cxn modelId="{712B78A4-3BC4-4932-B81A-FA9CACE2F579}" type="presParOf" srcId="{54BF63E2-63CA-44DB-9204-483BF33ABD16}" destId="{F743FC7D-EFCC-4312-A6FA-31FE20B1B934}" srcOrd="0" destOrd="0" presId="urn:microsoft.com/office/officeart/2005/8/layout/vList5"/>
    <dgm:cxn modelId="{A632B5F0-1827-45C4-8D1D-43C761945ACD}" type="presParOf" srcId="{F743FC7D-EFCC-4312-A6FA-31FE20B1B934}" destId="{93AB9312-9AFF-4521-82FE-625EA255C48E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AB9312-9AFF-4521-82FE-625EA255C48E}">
      <dsp:nvSpPr>
        <dsp:cNvPr id="0" name=""/>
        <dsp:cNvSpPr/>
      </dsp:nvSpPr>
      <dsp:spPr>
        <a:xfrm>
          <a:off x="0" y="0"/>
          <a:ext cx="8776403" cy="2203498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Муниципальная программа «Профилактика терроризма, экстремизма и иных правонарушений на территории городского округа Тольятти на 20</a:t>
          </a:r>
          <a:r>
            <a:rPr lang="en-US" sz="2000" kern="1200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20</a:t>
          </a:r>
          <a:r>
            <a:rPr lang="ru-RU" sz="2000" kern="1200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-20</a:t>
          </a:r>
          <a:r>
            <a:rPr lang="en-US" sz="2000" kern="1200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24</a:t>
          </a:r>
          <a:r>
            <a:rPr lang="ru-RU" sz="2000" kern="1200" baseline="0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годы» – </a:t>
          </a:r>
          <a:r>
            <a:rPr lang="ru-RU" sz="2000" b="1" kern="1200" baseline="0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69 449 </a:t>
          </a:r>
          <a:r>
            <a:rPr lang="ru-RU" sz="2000" kern="1200" baseline="0" dirty="0" err="1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тыс.руб</a:t>
          </a:r>
          <a:r>
            <a:rPr lang="ru-RU" sz="2000" kern="1200" baseline="0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Содержание муниципального казенного учреждения «Центр профилактики правонарушений» – 67 84</a:t>
          </a:r>
          <a:r>
            <a:rPr lang="en-US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9</a:t>
          </a: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2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.,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Субсидии добровольной народной дружине (ДНД) – 1 600 </a:t>
          </a:r>
          <a:r>
            <a:rPr lang="ru-RU" sz="2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7566" y="107566"/>
        <a:ext cx="8561271" cy="198836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AB9312-9AFF-4521-82FE-625EA255C48E}">
      <dsp:nvSpPr>
        <dsp:cNvPr id="0" name=""/>
        <dsp:cNvSpPr/>
      </dsp:nvSpPr>
      <dsp:spPr>
        <a:xfrm>
          <a:off x="0" y="1466876"/>
          <a:ext cx="4032297" cy="242122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softEdge rad="31750"/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Муниципальная программа «Профилактика наркомании населения городского округа Тольятти на 2024-2028 годы» – 1229 </a:t>
          </a:r>
          <a:r>
            <a:rPr lang="ru-RU" sz="2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2000" b="1" kern="1200" dirty="0">
            <a:solidFill>
              <a:schemeClr val="tx1"/>
            </a:solidFill>
            <a:latin typeface="+mn-lt"/>
            <a:cs typeface="Times New Roman" pitchFamily="18" charset="0"/>
          </a:endParaRPr>
        </a:p>
      </dsp:txBody>
      <dsp:txXfrm>
        <a:off x="118194" y="1585070"/>
        <a:ext cx="3795909" cy="218483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AB9312-9AFF-4521-82FE-625EA255C48E}">
      <dsp:nvSpPr>
        <dsp:cNvPr id="0" name=""/>
        <dsp:cNvSpPr/>
      </dsp:nvSpPr>
      <dsp:spPr>
        <a:xfrm>
          <a:off x="0" y="68207"/>
          <a:ext cx="3813662" cy="3242670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softEdge rad="63500"/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Защита</a:t>
          </a:r>
          <a:r>
            <a:rPr lang="ru-RU" sz="1600" b="1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населения и территорий от чрезвычайных ситуаций в мирное и военное время, обеспечение первичных мер пожарной безопасности и безопасности людей на водных объектах в городском округе  Тольятти на 2021-2025 годы  - 127 051 </a:t>
          </a:r>
          <a:r>
            <a:rPr lang="ru-RU" sz="1600" b="1" kern="1200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1600" b="1" kern="1200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600" b="1" kern="1200" dirty="0">
            <a:solidFill>
              <a:schemeClr val="tx1"/>
            </a:solidFill>
            <a:latin typeface="+mn-lt"/>
            <a:cs typeface="Times New Roman" pitchFamily="18" charset="0"/>
          </a:endParaRPr>
        </a:p>
      </dsp:txBody>
      <dsp:txXfrm>
        <a:off x="158294" y="226501"/>
        <a:ext cx="3497074" cy="292608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AB9312-9AFF-4521-82FE-625EA255C48E}">
      <dsp:nvSpPr>
        <dsp:cNvPr id="0" name=""/>
        <dsp:cNvSpPr/>
      </dsp:nvSpPr>
      <dsp:spPr>
        <a:xfrm>
          <a:off x="0" y="0"/>
          <a:ext cx="8776403" cy="2482098"/>
        </a:xfrm>
        <a:prstGeom prst="roundRect">
          <a:avLst/>
        </a:prstGeom>
        <a:solidFill>
          <a:schemeClr val="accent3">
            <a:lumMod val="60000"/>
            <a:lumOff val="40000"/>
          </a:schemeClr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Муниципальная программа «Поддержка социально ориентированных некоммерческих </a:t>
          </a:r>
          <a:r>
            <a:rPr lang="ru-RU" sz="2000" kern="1200" dirty="0" err="1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организаций,территориального</a:t>
          </a:r>
          <a:r>
            <a:rPr lang="ru-RU" sz="2000" kern="1200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 общественного самоуправления и общественных инициатив в городском округе Тольятти на 2021-2027 годы</a:t>
          </a:r>
          <a:r>
            <a:rPr lang="ru-RU" sz="2000" kern="1200" baseline="0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» – </a:t>
          </a:r>
          <a:r>
            <a:rPr lang="ru-RU" sz="2000" b="1" kern="1200" baseline="0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2 330 </a:t>
          </a:r>
          <a:r>
            <a:rPr lang="ru-RU" sz="2000" kern="1200" baseline="0" dirty="0" err="1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тыс.руб</a:t>
          </a:r>
          <a:r>
            <a:rPr lang="ru-RU" sz="2000" kern="1200" baseline="0" dirty="0">
              <a:solidFill>
                <a:schemeClr val="dk1"/>
              </a:solidFill>
              <a:effectLst/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.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Субсидии добровольной пожарной команде (ДПК) – 2 330 </a:t>
          </a:r>
          <a:r>
            <a:rPr lang="ru-RU" sz="2000" b="1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тыс.руб</a:t>
          </a:r>
          <a:r>
            <a:rPr lang="ru-RU" sz="20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1166" y="121166"/>
        <a:ext cx="8534071" cy="22397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5A59576-D87A-4F4F-88E4-29C7B0C5B619}" type="datetimeFigureOut">
              <a:rPr lang="ru-RU"/>
              <a:pPr>
                <a:defRPr/>
              </a:pPr>
              <a:t>08.09.2023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itchFamily="34" charset="0"/>
              </a:defRPr>
            </a:lvl1pPr>
          </a:lstStyle>
          <a:p>
            <a:pPr>
              <a:defRPr/>
            </a:pPr>
            <a:fld id="{DF82C8DC-8781-48B0-B25F-EDE74CA521D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68862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C72C-2B32-4A45-90AC-5F23CC112042}" type="datetimeFigureOut">
              <a:rPr lang="ru-RU"/>
              <a:pPr>
                <a:defRPr/>
              </a:pPr>
              <a:t>08.09.2023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4EBD3-A1B0-4B78-B004-E34BEC1B03B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CADD1-90E9-4B1B-B817-80C9DA0CA9E9}" type="datetimeFigureOut">
              <a:rPr lang="ru-RU"/>
              <a:pPr>
                <a:defRPr/>
              </a:pPr>
              <a:t>08.09.2023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997D9-079F-40B8-B23B-F0A05F60B57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589A7-42B7-4BD9-A77F-9DD6C7D2DB85}" type="datetimeFigureOut">
              <a:rPr lang="ru-RU"/>
              <a:pPr>
                <a:defRPr/>
              </a:pPr>
              <a:t>08.09.2023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FD468-5421-42CC-A802-285AF14F036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22C56-2558-449E-A8B1-6D52421A4F3F}" type="datetimeFigureOut">
              <a:rPr lang="ru-RU"/>
              <a:pPr>
                <a:defRPr/>
              </a:pPr>
              <a:t>08.09.2023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182BFE-AD18-402E-983F-EFE55F5CAB2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53A4A-8F93-44B1-95FD-539D50313C14}" type="datetimeFigureOut">
              <a:rPr lang="ru-RU"/>
              <a:pPr>
                <a:defRPr/>
              </a:pPr>
              <a:t>08.09.2023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8E386-3D9F-428B-BCFF-E3E574C3CFA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AC48A-7246-432E-B6ED-C09B5B5EDF66}" type="datetimeFigureOut">
              <a:rPr lang="ru-RU"/>
              <a:pPr>
                <a:defRPr/>
              </a:pPr>
              <a:t>08.09.2023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34BE6-58B9-4BB9-91E3-8DD270C9353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E17B4B-BFB9-44E2-BEF4-8150B1A629AA}" type="datetimeFigureOut">
              <a:rPr lang="ru-RU"/>
              <a:pPr>
                <a:defRPr/>
              </a:pPr>
              <a:t>08.09.2023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DDA276-CDBB-4E37-88B6-5A5D1AC8FE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21D08-34A8-4B13-9FF7-A4D491391D39}" type="datetimeFigureOut">
              <a:rPr lang="ru-RU"/>
              <a:pPr>
                <a:defRPr/>
              </a:pPr>
              <a:t>08.09.2023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6143C-21C3-4B7E-B280-E93D9FE5AF92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C7AE8-636F-4D66-A320-0ADC0517B15A}" type="datetimeFigureOut">
              <a:rPr lang="ru-RU"/>
              <a:pPr>
                <a:defRPr/>
              </a:pPr>
              <a:t>08.09.2023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074A0-A2B1-46F6-99E2-80829BF91DE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383B2-9240-49FD-92B2-4E79A0038299}" type="datetimeFigureOut">
              <a:rPr lang="ru-RU"/>
              <a:pPr>
                <a:defRPr/>
              </a:pPr>
              <a:t>08.09.2023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23C78-2E62-405F-BC13-8D883538A09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39220-97CA-4BB4-81FA-8873DCDFC3DF}" type="datetimeFigureOut">
              <a:rPr lang="ru-RU"/>
              <a:pPr>
                <a:defRPr/>
              </a:pPr>
              <a:t>08.09.2023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DA457-9FFC-4F31-B23F-D4C9E403A8E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B044D86-6687-4F22-9905-7FC99CA9EECB}" type="datetimeFigureOut">
              <a:rPr lang="ru-RU"/>
              <a:pPr>
                <a:defRPr/>
              </a:pPr>
              <a:t>08.09.2023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69509F7-76A2-40A6-A4BF-5DDF5B6C1BD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2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diagramLayout" Target="../diagrams/layout2.xml"/><Relationship Id="rId7" Type="http://schemas.openxmlformats.org/officeDocument/2006/relationships/image" Target="../media/image4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diagramLayout" Target="../diagrams/layout3.xml"/><Relationship Id="rId7" Type="http://schemas.openxmlformats.org/officeDocument/2006/relationships/image" Target="../media/image6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g"/><Relationship Id="rId3" Type="http://schemas.openxmlformats.org/officeDocument/2006/relationships/diagramLayout" Target="../diagrams/layout4.xml"/><Relationship Id="rId7" Type="http://schemas.openxmlformats.org/officeDocument/2006/relationships/image" Target="../media/image9.jp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2"/>
          <p:cNvSpPr txBox="1">
            <a:spLocks noChangeArrowheads="1"/>
          </p:cNvSpPr>
          <p:nvPr/>
        </p:nvSpPr>
        <p:spPr bwMode="auto">
          <a:xfrm>
            <a:off x="0" y="2276475"/>
            <a:ext cx="914400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Общественные обсуждения </a:t>
            </a:r>
          </a:p>
          <a:p>
            <a:pPr algn="ctr"/>
            <a:r>
              <a:rPr lang="ru-RU" altLang="ru-RU" sz="2800" b="1" dirty="0">
                <a:latin typeface="Times New Roman" pitchFamily="18" charset="0"/>
                <a:cs typeface="Times New Roman" pitchFamily="18" charset="0"/>
              </a:rPr>
              <a:t>предварительно распределенных бюджетных ассигнований на 2024 год</a:t>
            </a:r>
          </a:p>
          <a:p>
            <a:pPr algn="ctr"/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Главный распорядитель бюджетных средств – </a:t>
            </a:r>
          </a:p>
          <a:p>
            <a:pPr algn="ctr"/>
            <a:r>
              <a:rPr lang="ru-RU" altLang="ru-RU" sz="2800" b="1" u="sng" dirty="0">
                <a:latin typeface="Times New Roman" pitchFamily="18" charset="0"/>
                <a:cs typeface="Times New Roman" pitchFamily="18" charset="0"/>
              </a:rPr>
              <a:t>Департамент общественной  безопасности администрации</a:t>
            </a:r>
          </a:p>
          <a:p>
            <a:pPr algn="ctr"/>
            <a:r>
              <a:rPr lang="ru-RU" altLang="ru-RU" sz="2800" b="1" u="sng" dirty="0">
                <a:latin typeface="Times New Roman" pitchFamily="18" charset="0"/>
                <a:cs typeface="Times New Roman" pitchFamily="18" charset="0"/>
              </a:rPr>
              <a:t> городского округа Тольятти</a:t>
            </a:r>
          </a:p>
          <a:p>
            <a:pPr algn="ctr"/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Докладчик: </a:t>
            </a:r>
          </a:p>
          <a:p>
            <a:pPr algn="ctr"/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И.о. руководителя департамента общественной безопасности </a:t>
            </a:r>
          </a:p>
          <a:p>
            <a:pPr algn="ctr"/>
            <a:r>
              <a:rPr lang="ru-RU" altLang="ru-RU" sz="2000" b="1" dirty="0">
                <a:latin typeface="Times New Roman" pitchFamily="18" charset="0"/>
                <a:cs typeface="Times New Roman" pitchFamily="18" charset="0"/>
              </a:rPr>
              <a:t>Харенко Андрей Владимирович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0" y="0"/>
            <a:ext cx="9144000" cy="17732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6" name="Text Box 11"/>
          <p:cNvSpPr txBox="1">
            <a:spLocks noChangeArrowheads="1"/>
          </p:cNvSpPr>
          <p:nvPr/>
        </p:nvSpPr>
        <p:spPr bwMode="auto">
          <a:xfrm>
            <a:off x="1042988" y="1773238"/>
            <a:ext cx="7058025" cy="5238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Администрация городского округа Тольятти</a:t>
            </a:r>
            <a:endParaRPr lang="ru-RU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2053" name="Picture 3" descr="C:\Users\user\Desktop\city_gerb_ligh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40175" y="115888"/>
            <a:ext cx="1228725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32074">
        <p:split orient="vert"/>
      </p:transition>
    </mc:Choice>
    <mc:Fallback xmlns="">
      <p:transition spd="slow" advTm="32074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0" y="0"/>
            <a:ext cx="9144000" cy="105273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Предварительное распределение ассигнований по ГРБС -департаменту общественной безопасности на 2024 год</a:t>
            </a:r>
          </a:p>
        </p:txBody>
      </p:sp>
      <p:sp>
        <p:nvSpPr>
          <p:cNvPr id="3075" name="Rectangle 9"/>
          <p:cNvSpPr>
            <a:spLocks noChangeArrowheads="1"/>
          </p:cNvSpPr>
          <p:nvPr/>
        </p:nvSpPr>
        <p:spPr bwMode="auto">
          <a:xfrm>
            <a:off x="6500813" y="2071688"/>
            <a:ext cx="357187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292100" algn="just"/>
            <a:endParaRPr lang="ru-RU" alt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7655181"/>
              </p:ext>
            </p:extLst>
          </p:nvPr>
        </p:nvGraphicFramePr>
        <p:xfrm>
          <a:off x="456665" y="1196752"/>
          <a:ext cx="8363807" cy="5259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963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91145"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Направления расходов</a:t>
                      </a:r>
                    </a:p>
                  </a:txBody>
                  <a:tcPr marL="91429" marR="91429" marT="45705" marB="45705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Сумма, тыс. руб.</a:t>
                      </a:r>
                    </a:p>
                  </a:txBody>
                  <a:tcPr marL="91429" marR="91429" marT="45705" marB="45705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394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</a:txBody>
                  <a:tcPr marL="91429" marR="91429" marT="45705" marB="45705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25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  <a:r>
                        <a:rPr lang="ru-RU" sz="14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 рамках программ</a:t>
                      </a: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200 059</a:t>
                      </a: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30633"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</a:t>
                      </a:r>
                      <a:r>
                        <a:rPr lang="ru-RU" sz="140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населения и территорий от чрезвычайных ситуаций в мирное и военное время, обеспечение первичных мер пожарной безопасности и безопасности людей на водных объектах в городском округе  Тольятти на 2021-2025 годы</a:t>
                      </a:r>
                      <a:endParaRPr lang="ru-RU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127 051</a:t>
                      </a: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 marL="285750" marR="0" indent="-28575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Профилактика наркомании населения городского округа Тольятти на 2024-2028 годы</a:t>
                      </a: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1 229</a:t>
                      </a: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61990"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1400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Профилактика терроризма, экстремизма и иных правонарушений на территории городского округа Тольятти на 2020-2024</a:t>
                      </a:r>
                      <a:r>
                        <a:rPr lang="ru-RU" sz="1400" kern="1200" baseline="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годы</a:t>
                      </a:r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69 449</a:t>
                      </a: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Поддержка социально ориентированных некоммерческих организаций, территориального общественного самоуправления и общественных инициатив в городском округе Тольятти на 2021-2027 годы</a:t>
                      </a: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2 330</a:t>
                      </a: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31795627"/>
                  </a:ext>
                </a:extLst>
              </a:tr>
              <a:tr h="639326">
                <a:tc>
                  <a:txBody>
                    <a:bodyPr/>
                    <a:lstStyle/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Непрограммные расходы:</a:t>
                      </a:r>
                      <a:endParaRPr lang="en-US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85750" indent="-285750" algn="ctr">
                        <a:buFont typeface="Wingdings" panose="05000000000000000000" pitchFamily="2" charset="2"/>
                        <a:buChar char="ü"/>
                      </a:pP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 на мероприятия в сфере мобилизационной и вневойсковой подготовки</a:t>
                      </a: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7 000</a:t>
                      </a:r>
                    </a:p>
                  </a:txBody>
                  <a:tcPr marL="91429" marR="91429" marT="45705" marB="4570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6915985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60696">
        <p15:prstTrans prst="fallOver"/>
      </p:transition>
    </mc:Choice>
    <mc:Fallback xmlns="">
      <p:transition spd="slow" advTm="60696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1052736"/>
          </a:xfrm>
          <a:prstGeom prst="rect">
            <a:avLst/>
          </a:prstGeom>
          <a:effectLst>
            <a:softEdge rad="114300"/>
          </a:effectLst>
          <a:scene3d>
            <a:camera prst="orthographicFront"/>
            <a:lightRig rig="threePt" dir="t"/>
          </a:scene3d>
          <a:sp3d prstMaterial="matte">
            <a:bevelB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Программные направления расходов 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на 20</a:t>
            </a:r>
            <a:r>
              <a:rPr lang="en-US" sz="2600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ru-RU" sz="2600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4 год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098753768"/>
              </p:ext>
            </p:extLst>
          </p:nvPr>
        </p:nvGraphicFramePr>
        <p:xfrm>
          <a:off x="251520" y="1052736"/>
          <a:ext cx="8784976" cy="5805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152" name="Рисунок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353285" y="3645024"/>
            <a:ext cx="4673072" cy="331236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" r="26"/>
          <a:stretch/>
        </p:blipFill>
        <p:spPr>
          <a:xfrm>
            <a:off x="107504" y="3645024"/>
            <a:ext cx="4245781" cy="328845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80758">
        <p14:warp dir="in"/>
      </p:transition>
    </mc:Choice>
    <mc:Fallback xmlns="">
      <p:transition spd="slow" advTm="80758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220984267"/>
              </p:ext>
            </p:extLst>
          </p:nvPr>
        </p:nvGraphicFramePr>
        <p:xfrm>
          <a:off x="0" y="836712"/>
          <a:ext cx="9036496" cy="602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692696"/>
          </a:xfrm>
          <a:prstGeom prst="rect">
            <a:avLst/>
          </a:prstGeom>
          <a:effectLst>
            <a:softEdge rad="114300"/>
          </a:effectLst>
          <a:scene3d>
            <a:camera prst="orthographicFront"/>
            <a:lightRig rig="threePt" dir="t"/>
          </a:scene3d>
          <a:sp3d prstMaterial="matte">
            <a:bevelB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Программные направления расходов на 20</a:t>
            </a:r>
            <a:r>
              <a:rPr lang="en-US" sz="2600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ru-RU" sz="2600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4 год</a:t>
            </a:r>
          </a:p>
        </p:txBody>
      </p:sp>
      <p:pic>
        <p:nvPicPr>
          <p:cNvPr id="5127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9552" y="620688"/>
            <a:ext cx="3240360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941168"/>
            <a:ext cx="3528392" cy="1692399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031432" y="1196752"/>
            <a:ext cx="5005064" cy="424847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2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Изготовление и размещение антинаркотической рекламы – 72 </a:t>
            </a:r>
            <a:r>
              <a:rPr lang="ru-RU" sz="2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т.р</a:t>
            </a:r>
            <a:r>
              <a:rPr lang="ru-RU" sz="2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.,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2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Изготовление буклетов, листовок, плакатов – 150 </a:t>
            </a:r>
            <a:r>
              <a:rPr lang="ru-RU" sz="2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т.р</a:t>
            </a:r>
            <a:r>
              <a:rPr lang="ru-RU" sz="2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.,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2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Проф.работа</a:t>
            </a:r>
            <a:r>
              <a:rPr lang="ru-RU" sz="2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в лагерях – 41 </a:t>
            </a:r>
            <a:r>
              <a:rPr lang="ru-RU" sz="2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т.р</a:t>
            </a:r>
            <a:r>
              <a:rPr lang="ru-RU" sz="2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.,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lang="ru-RU" sz="2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Трансляция антинаркотических роликов (видео и аудио) – 966 </a:t>
            </a:r>
            <a:r>
              <a:rPr lang="ru-RU" sz="2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т.р</a:t>
            </a:r>
            <a:r>
              <a:rPr lang="ru-RU" sz="2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61164">
        <p14:window dir="vert"/>
      </p:transition>
    </mc:Choice>
    <mc:Fallback xmlns="">
      <p:transition spd="slow" advTm="61164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620688"/>
          </a:xfrm>
          <a:prstGeom prst="rect">
            <a:avLst/>
          </a:prstGeom>
          <a:effectLst>
            <a:softEdge rad="114300"/>
          </a:effectLst>
          <a:scene3d>
            <a:camera prst="orthographicFront"/>
            <a:lightRig rig="threePt" dir="t"/>
          </a:scene3d>
          <a:sp3d prstMaterial="matte">
            <a:bevelB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Программные направления расходов на 20</a:t>
            </a:r>
            <a:r>
              <a:rPr lang="en-US" sz="2600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ru-RU" sz="2600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4 год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821204705"/>
              </p:ext>
            </p:extLst>
          </p:nvPr>
        </p:nvGraphicFramePr>
        <p:xfrm>
          <a:off x="0" y="696507"/>
          <a:ext cx="9144000" cy="61614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105" name="Рисунок 9" descr="IMGP4364.JPG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823733" y="4508202"/>
            <a:ext cx="2460428" cy="2349798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</p:pic>
      <p:pic>
        <p:nvPicPr>
          <p:cNvPr id="4106" name="Рисунок 11" descr="DSCN0765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4508202"/>
            <a:ext cx="2823733" cy="23497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 descr="IMGP1932.JPG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284161" y="4508202"/>
            <a:ext cx="3528814" cy="234979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Прямоугольник 2"/>
          <p:cNvSpPr/>
          <p:nvPr/>
        </p:nvSpPr>
        <p:spPr>
          <a:xfrm>
            <a:off x="3923927" y="836712"/>
            <a:ext cx="4889047" cy="316835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ü"/>
              <a:defRPr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МКУ «Центр гражданской защиты городского округа Тольятти» – </a:t>
            </a:r>
          </a:p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112 170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>
              <a:defRPr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  <a:defRPr/>
            </a:pPr>
            <a:r>
              <a:rPr lang="ru-RU" b="1" dirty="0">
                <a:solidFill>
                  <a:srgbClr val="0015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МБОУ ДПО «Курсы ГО </a:t>
            </a:r>
            <a:r>
              <a:rPr lang="ru-RU" b="1" dirty="0" err="1">
                <a:solidFill>
                  <a:srgbClr val="0015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г.о.Тольятти</a:t>
            </a:r>
            <a:r>
              <a:rPr lang="ru-RU" b="1" dirty="0">
                <a:solidFill>
                  <a:srgbClr val="0015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 - 4 004 </a:t>
            </a:r>
            <a:r>
              <a:rPr lang="ru-RU" b="1" dirty="0" err="1">
                <a:solidFill>
                  <a:srgbClr val="0015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b="1" dirty="0">
                <a:solidFill>
                  <a:srgbClr val="0015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ctr">
              <a:buFont typeface="Wingdings" panose="05000000000000000000" pitchFamily="2" charset="2"/>
              <a:buChar char="ü"/>
              <a:defRPr/>
            </a:pPr>
            <a:endParaRPr lang="ru-RU" b="1" dirty="0">
              <a:solidFill>
                <a:srgbClr val="00153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buFont typeface="Wingdings" panose="05000000000000000000" pitchFamily="2" charset="2"/>
              <a:buChar char="ü"/>
              <a:defRPr/>
            </a:pPr>
            <a:r>
              <a:rPr lang="ru-RU" b="1" dirty="0">
                <a:solidFill>
                  <a:srgbClr val="0015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Запасы ГО – 10 877 </a:t>
            </a:r>
            <a:r>
              <a:rPr lang="ru-RU" b="1" dirty="0" err="1">
                <a:solidFill>
                  <a:srgbClr val="0015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b="1" dirty="0">
                <a:solidFill>
                  <a:srgbClr val="00153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ctr">
              <a:defRPr/>
            </a:pPr>
            <a:endParaRPr lang="ru-RU" b="1" dirty="0">
              <a:solidFill>
                <a:srgbClr val="00153E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61018">
        <p:blinds dir="vert"/>
      </p:transition>
    </mc:Choice>
    <mc:Fallback xmlns="">
      <p:transition spd="slow" advTm="61018">
        <p:blinds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0" y="0"/>
            <a:ext cx="9144000" cy="1052736"/>
          </a:xfrm>
          <a:prstGeom prst="rect">
            <a:avLst/>
          </a:prstGeom>
          <a:effectLst>
            <a:softEdge rad="114300"/>
          </a:effectLst>
          <a:scene3d>
            <a:camera prst="orthographicFront"/>
            <a:lightRig rig="threePt" dir="t"/>
          </a:scene3d>
          <a:sp3d prstMaterial="matte">
            <a:bevelB w="165100" prst="coolSlant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Программные направления расходов 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2600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на 20</a:t>
            </a:r>
            <a:r>
              <a:rPr lang="en-US" sz="2600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2</a:t>
            </a:r>
            <a:r>
              <a:rPr lang="ru-RU" sz="2600" cap="all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j-ea"/>
                <a:cs typeface="Times New Roman" pitchFamily="18" charset="0"/>
              </a:rPr>
              <a:t>4 год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236518191"/>
              </p:ext>
            </p:extLst>
          </p:nvPr>
        </p:nvGraphicFramePr>
        <p:xfrm>
          <a:off x="251520" y="1124744"/>
          <a:ext cx="8784976" cy="5733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7FD6934D-5597-4795-8107-1A226E025C60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16" y="3766871"/>
            <a:ext cx="3779912" cy="30582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1643E067-C775-471C-8185-051CEC47AC4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402" y="3755418"/>
            <a:ext cx="4788024" cy="31025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12187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Tm="80758">
        <p14:warp dir="in"/>
      </p:transition>
    </mc:Choice>
    <mc:Fallback xmlns="">
      <p:transition spd="slow" advTm="80758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0"/>
            <a:ext cx="9144000" cy="177323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0" y="1988841"/>
            <a:ext cx="9144000" cy="169277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defRPr/>
            </a:pPr>
            <a:endParaRPr lang="ru-RU" sz="2000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800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</a:p>
        </p:txBody>
      </p:sp>
      <p:pic>
        <p:nvPicPr>
          <p:cNvPr id="7174" name="Picture 3" descr="C:\Users\user\Desktop\city_gerb_ligh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7638" y="130175"/>
            <a:ext cx="1228725" cy="151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 advTm="10206">
        <p15:prstTrans prst="wind"/>
      </p:transition>
    </mc:Choice>
    <mc:Fallback xmlns="">
      <p:transition spd="slow" advTm="10206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6490</TotalTime>
  <Words>420</Words>
  <Application>Microsoft Office PowerPoint</Application>
  <PresentationFormat>Экран (4:3)</PresentationFormat>
  <Paragraphs>54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Anand</dc:creator>
  <cp:lastModifiedBy>Зарубина Наталья Ивановна</cp:lastModifiedBy>
  <cp:revision>731</cp:revision>
  <dcterms:created xsi:type="dcterms:W3CDTF">2013-02-19T12:06:37Z</dcterms:created>
  <dcterms:modified xsi:type="dcterms:W3CDTF">2023-09-08T10:50:42Z</dcterms:modified>
</cp:coreProperties>
</file>