
<file path=[Content_Types].xml><?xml version="1.0" encoding="utf-8"?>
<Types xmlns="http://schemas.openxmlformats.org/package/2006/content-types">
  <Default Extension="png" ContentType="image/pn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9783" r:id="rId1"/>
    <p:sldMasterId id="2147489801" r:id="rId2"/>
    <p:sldMasterId id="2147489877" r:id="rId3"/>
    <p:sldMasterId id="2147489889" r:id="rId4"/>
    <p:sldMasterId id="2147489901" r:id="rId5"/>
    <p:sldMasterId id="2147489913" r:id="rId6"/>
  </p:sldMasterIdLst>
  <p:notesMasterIdLst>
    <p:notesMasterId r:id="rId16"/>
  </p:notesMasterIdLst>
  <p:sldIdLst>
    <p:sldId id="337" r:id="rId7"/>
    <p:sldId id="338" r:id="rId8"/>
    <p:sldId id="331" r:id="rId9"/>
    <p:sldId id="339" r:id="rId10"/>
    <p:sldId id="340" r:id="rId11"/>
    <p:sldId id="342" r:id="rId12"/>
    <p:sldId id="343" r:id="rId13"/>
    <p:sldId id="336" r:id="rId14"/>
    <p:sldId id="341" r:id="rId1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99"/>
    <a:srgbClr val="000066"/>
    <a:srgbClr val="FFFF00"/>
    <a:srgbClr val="00487E"/>
    <a:srgbClr val="003964"/>
    <a:srgbClr val="206241"/>
    <a:srgbClr val="254A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4" autoAdjust="0"/>
    <p:restoredTop sz="92840" autoAdjust="0"/>
  </p:normalViewPr>
  <p:slideViewPr>
    <p:cSldViewPr>
      <p:cViewPr varScale="1">
        <p:scale>
          <a:sx n="108" d="100"/>
          <a:sy n="108" d="100"/>
        </p:scale>
        <p:origin x="159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EC90576-9426-4F23-B176-A76871AD13CD}" type="datetimeFigureOut">
              <a:rPr lang="ru-RU"/>
              <a:pPr>
                <a:defRPr/>
              </a:pPr>
              <a:t>18.07.2017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976E4B0-7A5A-4DBA-A647-AD8167E6B1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992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592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344C46-C0EA-4D4B-9DE2-8711F1BE5A03}" type="slidenum">
              <a:rPr lang="ru-RU" altLang="ru-RU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ru-RU" altLang="ru-RU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865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694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052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114EBE-2B15-4A06-8DC6-BDB0E1B09810}" type="slidenum">
              <a:rPr lang="ru-RU" altLang="ru-RU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ru-RU" altLang="ru-RU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254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7938" y="-7938"/>
            <a:ext cx="9170988" cy="6873876"/>
            <a:chOff x="-8466" y="-8468"/>
            <a:chExt cx="9171316" cy="6874935"/>
          </a:xfrm>
        </p:grpSpPr>
        <p:cxnSp>
          <p:nvCxnSpPr>
            <p:cNvPr id="5" name="Straight Connector 27"/>
            <p:cNvCxnSpPr/>
            <p:nvPr/>
          </p:nvCxnSpPr>
          <p:spPr>
            <a:xfrm flipV="1">
              <a:off x="5130456" y="4175239"/>
              <a:ext cx="4022869" cy="268328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8"/>
            <p:cNvCxnSpPr/>
            <p:nvPr/>
          </p:nvCxnSpPr>
          <p:spPr>
            <a:xfrm>
              <a:off x="7043462" y="-529"/>
              <a:ext cx="1217656" cy="685905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29"/>
            <p:cNvSpPr/>
            <p:nvPr/>
          </p:nvSpPr>
          <p:spPr>
            <a:xfrm>
              <a:off x="6892644" y="-529"/>
              <a:ext cx="2268619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30"/>
            <p:cNvSpPr/>
            <p:nvPr/>
          </p:nvSpPr>
          <p:spPr>
            <a:xfrm>
              <a:off x="7205393" y="-8468"/>
              <a:ext cx="1947932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31"/>
            <p:cNvSpPr/>
            <p:nvPr/>
          </p:nvSpPr>
          <p:spPr>
            <a:xfrm>
              <a:off x="6638635" y="3919613"/>
              <a:ext cx="251310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32"/>
            <p:cNvSpPr/>
            <p:nvPr/>
          </p:nvSpPr>
          <p:spPr>
            <a:xfrm>
              <a:off x="7010123" y="-8468"/>
              <a:ext cx="2143202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33"/>
            <p:cNvSpPr/>
            <p:nvPr/>
          </p:nvSpPr>
          <p:spPr>
            <a:xfrm>
              <a:off x="8296044" y="-8468"/>
              <a:ext cx="857281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34"/>
            <p:cNvSpPr/>
            <p:nvPr/>
          </p:nvSpPr>
          <p:spPr>
            <a:xfrm>
              <a:off x="8094425" y="-8468"/>
              <a:ext cx="1066838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35"/>
            <p:cNvSpPr/>
            <p:nvPr/>
          </p:nvSpPr>
          <p:spPr>
            <a:xfrm>
              <a:off x="8069024" y="4894488"/>
              <a:ext cx="1093826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7"/>
            <p:cNvSpPr/>
            <p:nvPr/>
          </p:nvSpPr>
          <p:spPr>
            <a:xfrm>
              <a:off x="-8466" y="-8468"/>
              <a:ext cx="863632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027F55F9-5509-4FB7-94E5-0BF86155BCB0}" type="datetimeFigureOut">
              <a:rPr lang="ru-RU"/>
              <a:pPr>
                <a:defRPr/>
              </a:pPr>
              <a:t>18.07.2017</a:t>
            </a:fld>
            <a:endParaRPr lang="ru-RU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517E3-9420-4A78-9208-1214D552E7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1953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0CD24-7510-45F1-992F-D18969139B45}" type="datetimeFigureOut">
              <a:rPr lang="ru-RU"/>
              <a:pPr>
                <a:defRPr/>
              </a:pPr>
              <a:t>18.07.2017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097DB-5EA3-4C2F-920C-CA8CDE65100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4515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0" smtClean="0">
                <a:solidFill>
                  <a:srgbClr val="9FE0F5"/>
                </a:solidFill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0" smtClean="0">
                <a:solidFill>
                  <a:srgbClr val="9FE0F5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F67A658B-691B-4287-9701-3B24B781D23F}" type="datetimeFigureOut">
              <a:rPr lang="ru-RU"/>
              <a:pPr>
                <a:defRPr/>
              </a:pPr>
              <a:t>18.07.2017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F9356-D8FB-436B-8194-DC196263C55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2144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9B3D5-C9A4-472A-81D6-3A6001DAC6D5}" type="datetimeFigureOut">
              <a:rPr lang="ru-RU"/>
              <a:pPr>
                <a:defRPr/>
              </a:pPr>
              <a:t>18.07.2017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D6097-0CC1-4182-A554-2DAD5E4BE50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8797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0" smtClean="0">
                <a:solidFill>
                  <a:srgbClr val="9FE0F5"/>
                </a:solidFill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0" smtClean="0">
                <a:solidFill>
                  <a:srgbClr val="9FE0F5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C22BB1EE-DCF5-4605-882D-2852EB8E3F55}" type="datetimeFigureOut">
              <a:rPr lang="ru-RU"/>
              <a:pPr>
                <a:defRPr/>
              </a:pPr>
              <a:t>18.07.2017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DCF3F-4CEF-46C8-93EC-383CBF54543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9836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65F8B-40A0-4169-939B-7346C2458DBD}" type="datetimeFigureOut">
              <a:rPr lang="ru-RU"/>
              <a:pPr>
                <a:defRPr/>
              </a:pPr>
              <a:t>18.07.2017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71245-FC9C-4492-830A-027FF30C73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0562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329EC-9CB7-4862-913D-352467712AF8}" type="datetimeFigureOut">
              <a:rPr lang="ru-RU"/>
              <a:pPr>
                <a:defRPr/>
              </a:pPr>
              <a:t>18.07.2017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8546F-813F-4A5F-8FFE-1A0DCF0D02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7902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7F55E-3D0D-4383-B27B-1ADE922E6294}" type="datetimeFigureOut">
              <a:rPr lang="ru-RU"/>
              <a:pPr>
                <a:defRPr/>
              </a:pPr>
              <a:t>18.07.2017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26EA2-8661-4336-AF79-29B0F5E723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5229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B3A89-0AB7-4E02-96BB-ABC61CAC15F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17752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BFE625C-B347-4D50-806A-E6ECC997CB1C}" type="datetimeFigureOut">
              <a:rPr lang="ru-RU"/>
              <a:pPr>
                <a:defRPr/>
              </a:pPr>
              <a:t>18.07.2017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44D2E24-CB56-4DE3-9839-90AFD42A07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9165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2360C78-1B6E-4A8F-88EF-05780789217E}" type="datetimeFigureOut">
              <a:rPr lang="ru-RU"/>
              <a:pPr>
                <a:defRPr/>
              </a:pPr>
              <a:t>18.07.2017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79CE09A-D81F-4553-98B7-E3297B53BE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346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CAA86-CD35-46C4-92BF-B6A82D653EA9}" type="datetimeFigureOut">
              <a:rPr lang="ru-RU"/>
              <a:pPr>
                <a:defRPr/>
              </a:pPr>
              <a:t>18.07.2017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35260-A9DB-4657-AA2F-3C9E1482B37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52451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2900406-3D53-4926-BAEE-145B831FD7A1}" type="datetimeFigureOut">
              <a:rPr lang="ru-RU"/>
              <a:pPr>
                <a:defRPr/>
              </a:pPr>
              <a:t>18.07.2017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C22E6BB-AD8C-40B4-B16D-71890C2A51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3093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2C66477-6FC0-41EA-8B1C-AF112C643A0A}" type="datetimeFigureOut">
              <a:rPr lang="ru-RU"/>
              <a:pPr>
                <a:defRPr/>
              </a:pPr>
              <a:t>18.07.2017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DCA4DCD-371F-4842-A717-66BF9CAF5C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0418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3CE1349-C81B-462D-AFFC-F3525B7D2801}" type="datetimeFigureOut">
              <a:rPr lang="ru-RU"/>
              <a:pPr>
                <a:defRPr/>
              </a:pPr>
              <a:t>18.07.2017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7131015-C2D3-45D3-A09D-D762E7BA57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1010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64158E-FEDD-42F6-8A76-64E576DE451B}" type="datetimeFigureOut">
              <a:rPr lang="ru-RU"/>
              <a:pPr>
                <a:defRPr/>
              </a:pPr>
              <a:t>18.07.2017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26BA53E-BE0E-444C-96D6-AA2F4F0AA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7710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DDE924B-790F-4571-A459-4550B125AA33}" type="datetimeFigureOut">
              <a:rPr lang="ru-RU"/>
              <a:pPr>
                <a:defRPr/>
              </a:pPr>
              <a:t>18.07.2017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7DB514B-ACAD-462F-869C-A41D8FE151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6121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F9E197A-691C-4A76-A3F6-5B27C3C66294}" type="datetimeFigureOut">
              <a:rPr lang="ru-RU"/>
              <a:pPr>
                <a:defRPr/>
              </a:pPr>
              <a:t>18.07.2017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3EF1111-74BE-445E-85EA-A04E8D23C4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1810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2C15592-D510-46D3-991D-2D2DA1685F69}" type="datetimeFigureOut">
              <a:rPr lang="ru-RU"/>
              <a:pPr>
                <a:defRPr/>
              </a:pPr>
              <a:t>18.07.2017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EBEDE6C-A13E-4018-975F-4B295EBD94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4478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4E83839-A0C9-4A4C-B632-493837180996}" type="datetimeFigureOut">
              <a:rPr lang="ru-RU"/>
              <a:pPr>
                <a:defRPr/>
              </a:pPr>
              <a:t>18.07.2017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13A02D5-69CA-46C8-AD89-7E9D47FF26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0533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AFBF1E-A732-497D-A0AE-021AC644E91B}" type="datetimeFigureOut">
              <a:rPr lang="ru-RU"/>
              <a:pPr>
                <a:defRPr/>
              </a:pPr>
              <a:t>18.07.2017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4F4EB1-99A9-4AA8-BE86-ED40DFF747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6685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13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F41C4-D233-4867-B81B-29FC902E5D56}" type="datetimeFigureOut">
              <a:rPr lang="ru-RU"/>
              <a:pPr>
                <a:defRPr/>
              </a:pPr>
              <a:t>18.07.2017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5186E-0378-412E-B182-69B72350301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61651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1751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5089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6901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1081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6145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77683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9047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7877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4677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51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D53E3-2D29-407C-90C4-A94464F67609}" type="datetimeFigureOut">
              <a:rPr lang="ru-RU"/>
              <a:pPr>
                <a:defRPr/>
              </a:pPr>
              <a:t>18.07.2017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1851F-DF86-4160-898C-DE826254CA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13920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4832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46820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57934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7467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42464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3964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45531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04016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58183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493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8792F-B86D-4B18-90F8-92ADFFEC1C48}" type="datetimeFigureOut">
              <a:rPr lang="ru-RU"/>
              <a:pPr>
                <a:defRPr/>
              </a:pPr>
              <a:t>18.07.2017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6C855-939D-4735-AB2C-8625ACFCC50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53935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60002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95005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9848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98683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53857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88449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70133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57511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85812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102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D2426-C39A-40D1-9841-3233F7AE4330}" type="datetimeFigureOut">
              <a:rPr lang="ru-RU"/>
              <a:pPr>
                <a:defRPr/>
              </a:pPr>
              <a:t>18.07.2017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4762F-1092-4CF5-A899-9B84A09E80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457809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9139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82429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37473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26475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03984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29532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61900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69665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39011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105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67C57-1C2E-47FF-828D-1C35DE1E80F8}" type="datetimeFigureOut">
              <a:rPr lang="ru-RU"/>
              <a:pPr>
                <a:defRPr/>
              </a:pPr>
              <a:t>18.07.2017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56C56-66B9-4C7D-ADD4-F9904145B6B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639553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25319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57947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66749-7A38-4EE0-B0DC-EDFDC458C2FD}" type="datetimeFigureOut">
              <a:rPr lang="ru-RU"/>
              <a:pPr>
                <a:defRPr/>
              </a:pPr>
              <a:t>18.07.2017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56C19-4F8F-423F-93E9-A7595CC99C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380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B62FD-7B6D-40CD-914B-B506C937153F}" type="datetimeFigureOut">
              <a:rPr lang="ru-RU"/>
              <a:pPr>
                <a:defRPr/>
              </a:pPr>
              <a:t>18.07.2017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214BC-A547-4C69-9CA6-591997C2C90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7041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6"/>
          <p:cNvGrpSpPr>
            <a:grpSpLocks/>
          </p:cNvGrpSpPr>
          <p:nvPr/>
        </p:nvGrpSpPr>
        <p:grpSpPr bwMode="auto">
          <a:xfrm>
            <a:off x="-7938" y="-7938"/>
            <a:ext cx="9170988" cy="6873876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90"/>
              <a:ext cx="457217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455" y="4175239"/>
              <a:ext cx="4022869" cy="268328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3462" y="-529"/>
              <a:ext cx="1217656" cy="685905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2644" y="-529"/>
              <a:ext cx="2268619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393" y="-8468"/>
              <a:ext cx="1947932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8634" y="3919613"/>
              <a:ext cx="251310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123" y="-8468"/>
              <a:ext cx="2143202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6044" y="-8468"/>
              <a:ext cx="857281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425" y="-8468"/>
              <a:ext cx="1066838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9024" y="4894488"/>
              <a:ext cx="1093826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F387135-6FCE-4BBC-9E76-AAE3ACDBCFB7}" type="datetimeFigureOut">
              <a:rPr lang="ru-RU"/>
              <a:pPr>
                <a:defRPr/>
              </a:pPr>
              <a:t>18.07.2017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5FCBEF"/>
                </a:solidFill>
              </a:defRPr>
            </a:lvl1pPr>
          </a:lstStyle>
          <a:p>
            <a:pPr>
              <a:defRPr/>
            </a:pPr>
            <a:fld id="{9474E3AF-84BB-437B-8773-B1D0AC69F9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862" r:id="rId1"/>
    <p:sldLayoutId id="2147489845" r:id="rId2"/>
    <p:sldLayoutId id="2147489846" r:id="rId3"/>
    <p:sldLayoutId id="2147489847" r:id="rId4"/>
    <p:sldLayoutId id="2147489848" r:id="rId5"/>
    <p:sldLayoutId id="2147489849" r:id="rId6"/>
    <p:sldLayoutId id="2147489850" r:id="rId7"/>
    <p:sldLayoutId id="2147489851" r:id="rId8"/>
    <p:sldLayoutId id="2147489852" r:id="rId9"/>
    <p:sldLayoutId id="2147489853" r:id="rId10"/>
    <p:sldLayoutId id="2147489863" r:id="rId11"/>
    <p:sldLayoutId id="2147489854" r:id="rId12"/>
    <p:sldLayoutId id="2147489864" r:id="rId13"/>
    <p:sldLayoutId id="2147489855" r:id="rId14"/>
    <p:sldLayoutId id="2147489856" r:id="rId15"/>
    <p:sldLayoutId id="2147489857" r:id="rId16"/>
    <p:sldLayoutId id="2147489865" r:id="rId1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48D79CCE-B683-48ED-A4A6-EDDA0883898B}" type="datetimeFigureOut">
              <a:rPr lang="ru-RU"/>
              <a:pPr>
                <a:defRPr/>
              </a:pPr>
              <a:t>18.07.2017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BF71C104-85CA-4255-8C59-B1ADAE97A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866" r:id="rId1"/>
    <p:sldLayoutId id="2147489867" r:id="rId2"/>
    <p:sldLayoutId id="2147489868" r:id="rId3"/>
    <p:sldLayoutId id="2147489869" r:id="rId4"/>
    <p:sldLayoutId id="2147489870" r:id="rId5"/>
    <p:sldLayoutId id="2147489871" r:id="rId6"/>
    <p:sldLayoutId id="2147489872" r:id="rId7"/>
    <p:sldLayoutId id="2147489873" r:id="rId8"/>
    <p:sldLayoutId id="2147489874" r:id="rId9"/>
    <p:sldLayoutId id="2147489875" r:id="rId10"/>
    <p:sldLayoutId id="214748987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18.07.2017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066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878" r:id="rId1"/>
    <p:sldLayoutId id="2147489879" r:id="rId2"/>
    <p:sldLayoutId id="2147489880" r:id="rId3"/>
    <p:sldLayoutId id="2147489881" r:id="rId4"/>
    <p:sldLayoutId id="2147489882" r:id="rId5"/>
    <p:sldLayoutId id="2147489883" r:id="rId6"/>
    <p:sldLayoutId id="2147489884" r:id="rId7"/>
    <p:sldLayoutId id="2147489885" r:id="rId8"/>
    <p:sldLayoutId id="2147489886" r:id="rId9"/>
    <p:sldLayoutId id="2147489887" r:id="rId10"/>
    <p:sldLayoutId id="21474898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18.07.2017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1924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890" r:id="rId1"/>
    <p:sldLayoutId id="2147489891" r:id="rId2"/>
    <p:sldLayoutId id="2147489892" r:id="rId3"/>
    <p:sldLayoutId id="2147489893" r:id="rId4"/>
    <p:sldLayoutId id="2147489894" r:id="rId5"/>
    <p:sldLayoutId id="2147489895" r:id="rId6"/>
    <p:sldLayoutId id="2147489896" r:id="rId7"/>
    <p:sldLayoutId id="2147489897" r:id="rId8"/>
    <p:sldLayoutId id="2147489898" r:id="rId9"/>
    <p:sldLayoutId id="2147489899" r:id="rId10"/>
    <p:sldLayoutId id="214748990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18.07.2017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587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02" r:id="rId1"/>
    <p:sldLayoutId id="2147489903" r:id="rId2"/>
    <p:sldLayoutId id="2147489904" r:id="rId3"/>
    <p:sldLayoutId id="2147489905" r:id="rId4"/>
    <p:sldLayoutId id="2147489906" r:id="rId5"/>
    <p:sldLayoutId id="2147489907" r:id="rId6"/>
    <p:sldLayoutId id="2147489908" r:id="rId7"/>
    <p:sldLayoutId id="2147489909" r:id="rId8"/>
    <p:sldLayoutId id="2147489910" r:id="rId9"/>
    <p:sldLayoutId id="2147489911" r:id="rId10"/>
    <p:sldLayoutId id="214748991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221A083-472C-45E2-9547-0ADADEADC9E5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18.07.2017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AD5DC6F8-EDCB-4482-99A4-CE1AA308D947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4849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14" r:id="rId1"/>
    <p:sldLayoutId id="2147489915" r:id="rId2"/>
    <p:sldLayoutId id="2147489916" r:id="rId3"/>
    <p:sldLayoutId id="2147489917" r:id="rId4"/>
    <p:sldLayoutId id="2147489918" r:id="rId5"/>
    <p:sldLayoutId id="2147489919" r:id="rId6"/>
    <p:sldLayoutId id="2147489920" r:id="rId7"/>
    <p:sldLayoutId id="2147489921" r:id="rId8"/>
    <p:sldLayoutId id="2147489922" r:id="rId9"/>
    <p:sldLayoutId id="2147489923" r:id="rId10"/>
    <p:sldLayoutId id="214748992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Chart1.xls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Chart2.xls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8313" y="1484313"/>
            <a:ext cx="8675687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6375" y="1700213"/>
            <a:ext cx="7667625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27313" y="1916113"/>
            <a:ext cx="6516687" cy="21748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05225" y="468313"/>
            <a:ext cx="410368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kern="1400" dirty="0">
                <a:solidFill>
                  <a:srgbClr val="3062B2"/>
                </a:solidFill>
                <a:latin typeface="Georgia" panose="02040502050405020303" pitchFamily="18" charset="0"/>
                <a:cs typeface="+mn-cs"/>
              </a:rPr>
              <a:t>Администрация</a:t>
            </a:r>
            <a:r>
              <a:rPr lang="ru-RU" sz="2000" kern="1400" dirty="0">
                <a:solidFill>
                  <a:srgbClr val="3062B2"/>
                </a:solidFill>
                <a:latin typeface="Georgia" panose="02040502050405020303" pitchFamily="18" charset="0"/>
                <a:cs typeface="+mn-cs"/>
              </a:rPr>
              <a:t> 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kern="1400" dirty="0">
                <a:solidFill>
                  <a:srgbClr val="3062B2"/>
                </a:solidFill>
                <a:latin typeface="Georgia" panose="02040502050405020303" pitchFamily="18" charset="0"/>
                <a:cs typeface="+mn-cs"/>
              </a:rPr>
              <a:t>городского округа Тольятти</a:t>
            </a:r>
            <a:endParaRPr lang="ru-RU" sz="2000" kern="1400" dirty="0">
              <a:solidFill>
                <a:srgbClr val="3062B2"/>
              </a:solidFill>
              <a:latin typeface="Georgia" panose="02040502050405020303" pitchFamily="18" charset="0"/>
              <a:cs typeface="+mn-cs"/>
            </a:endParaRPr>
          </a:p>
        </p:txBody>
      </p:sp>
      <p:pic>
        <p:nvPicPr>
          <p:cNvPr id="8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288" y="363538"/>
            <a:ext cx="706437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627313" y="6092825"/>
            <a:ext cx="6516687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58888" y="4381500"/>
            <a:ext cx="6408737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eorgia" panose="02040502050405020303" pitchFamily="18" charset="0"/>
                <a:cs typeface="+mn-cs"/>
              </a:rPr>
              <a:t>Ступалов </a:t>
            </a:r>
            <a: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eorgia" panose="02040502050405020303" pitchFamily="18" charset="0"/>
                <a:cs typeface="+mn-cs"/>
              </a:rPr>
              <a:t>Валерий Анатольевич - начальник отдела охраны труда администрации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eorgia" panose="02040502050405020303" pitchFamily="18" charset="0"/>
                <a:cs typeface="+mn-cs"/>
              </a:rPr>
              <a:t>городского округа </a:t>
            </a:r>
            <a: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eorgia" panose="02040502050405020303" pitchFamily="18" charset="0"/>
                <a:cs typeface="+mn-cs"/>
              </a:rPr>
              <a:t>Тольятти</a:t>
            </a:r>
            <a:endParaRPr lang="ru-RU" sz="2000" dirty="0">
              <a:solidFill>
                <a:prstClr val="black">
                  <a:lumMod val="85000"/>
                  <a:lumOff val="15000"/>
                </a:prstClr>
              </a:solidFill>
              <a:latin typeface="Georgia" panose="02040502050405020303" pitchFamily="18" charset="0"/>
              <a:cs typeface="+mn-cs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41338" y="2260600"/>
            <a:ext cx="8064500" cy="177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487E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Информация о состоянии производственного травматизма в организациях городского округа Тольятти </a:t>
            </a:r>
          </a:p>
          <a:p>
            <a:pPr algn="ctr" eaLnBrk="1" hangingPunct="1"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487E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за </a:t>
            </a:r>
            <a:r>
              <a:rPr lang="en-US" altLang="ru-RU" sz="2400" b="1">
                <a:solidFill>
                  <a:srgbClr val="00487E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ru-RU" altLang="ru-RU" sz="2400" b="1">
                <a:solidFill>
                  <a:srgbClr val="00487E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полугодие 2017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309173" y="118230"/>
            <a:ext cx="7821016" cy="477054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r"/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Состояние травматизма на 1 полугодие 2017</a:t>
            </a:r>
            <a:endParaRPr lang="ru-RU" sz="2500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899592" y="1649016"/>
            <a:ext cx="77048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Количество несчастных случаев, связанных с производством, с тяжелыми последствиями составило: 7, из них</a:t>
            </a:r>
          </a:p>
          <a:p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тяжелые травмы получили 7 человек, из них 1 женщина;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погибших – 0 человек. </a:t>
            </a:r>
            <a:endParaRPr lang="ru-RU" sz="2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331202" y="6186499"/>
            <a:ext cx="279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2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467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7450"/>
          </a:xfrm>
          <a:solidFill>
            <a:srgbClr val="58001D"/>
          </a:solidFill>
        </p:spPr>
        <p:txBody>
          <a:bodyPr/>
          <a:lstStyle/>
          <a:p>
            <a:pPr algn="ctr"/>
            <a:r>
              <a:rPr lang="ru-RU" altLang="ru-RU" sz="2300" b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Численность пострадавших с тяжелым исходом на производстве по основным видам экономической деятельности</a:t>
            </a:r>
            <a:endParaRPr lang="ru-RU" altLang="ru-RU" sz="2100" b="1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0" y="1222375"/>
          <a:ext cx="9144000" cy="5635626"/>
        </p:xfrm>
        <a:graphic>
          <a:graphicData uri="http://schemas.openxmlformats.org/drawingml/2006/table">
            <a:tbl>
              <a:tblPr/>
              <a:tblGrid>
                <a:gridCol w="6906096"/>
                <a:gridCol w="1080367"/>
                <a:gridCol w="1157537"/>
              </a:tblGrid>
              <a:tr h="447400"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Вид деятельности</a:t>
                      </a:r>
                      <a:endParaRPr kumimoji="0" lang="ru-RU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2016</a:t>
                      </a:r>
                    </a:p>
                  </a:txBody>
                  <a:tcPr marL="91439" marR="91439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2017</a:t>
                      </a:r>
                    </a:p>
                  </a:txBody>
                  <a:tcPr marL="91439" marR="91439" horzOverflow="overflow">
                    <a:lnL>
                      <a:noFill/>
                    </a:lnL>
                    <a:lnR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8615"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Обрабатывающие производства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</a:p>
                  </a:txBody>
                  <a:tcPr marL="91439" marR="91439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91439" marR="91439" horzOverflow="overflow">
                    <a:lnL>
                      <a:noFill/>
                    </a:lnL>
                    <a:lnR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98924"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Предоставление прочих коммунальных, социальных и персональных услуг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1439" marR="91439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91439" marR="91439" anchor="ctr" horzOverflow="overflow">
                    <a:lnL>
                      <a:noFill/>
                    </a:lnL>
                    <a:lnR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7400"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Строительство 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91439" marR="91439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91439" marR="91439" horzOverflow="overflow">
                    <a:lnL>
                      <a:noFill/>
                    </a:lnL>
                    <a:lnR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7400"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Производство пищевых продуктов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91439" marR="91439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1439" marR="91439" horzOverflow="overflow">
                    <a:lnL>
                      <a:noFill/>
                    </a:lnL>
                    <a:lnR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7400"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Транспорт и связь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91439" marR="91439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1439" marR="91439" horzOverflow="overflow">
                    <a:lnL>
                      <a:noFill/>
                    </a:lnL>
                    <a:lnR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54763"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Операции с недвижимым имуществом. Аренда и предоставление услуг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1439" marR="91439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91439" marR="91439" horzOverflow="overflow">
                    <a:lnL>
                      <a:noFill/>
                    </a:lnL>
                    <a:lnR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7400"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Образование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1439" marR="91439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1439" marR="91439" horzOverflow="overflow">
                    <a:lnL>
                      <a:noFill/>
                    </a:lnL>
                    <a:lnR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98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E0202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Государственное управление и обеспечение военной безопасности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E0202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91439" marR="91439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E0202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1439" marR="91439" horzOverflow="overflow">
                    <a:lnL>
                      <a:noFill/>
                    </a:lnL>
                    <a:lnR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7400"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Всего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26</a:t>
                      </a:r>
                    </a:p>
                  </a:txBody>
                  <a:tcPr marL="91439" marR="91439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</a:p>
                  </a:txBody>
                  <a:tcPr marL="91439" marR="91439" horzOverflow="overflow">
                    <a:lnL>
                      <a:noFill/>
                    </a:lnL>
                    <a:lnR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279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cs typeface="+mn-cs"/>
              </a:rPr>
              <a:t>4</a:t>
            </a:r>
            <a:endParaRPr lang="ru-RU" sz="2400" dirty="0">
              <a:solidFill>
                <a:prstClr val="black">
                  <a:lumMod val="50000"/>
                  <a:lumOff val="50000"/>
                </a:prstClr>
              </a:solidFill>
              <a:latin typeface="Georgia" panose="02040502050405020303" pitchFamily="18" charset="0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7584" y="-80230"/>
            <a:ext cx="8209758" cy="861774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500" b="1" dirty="0" smtClean="0">
                <a:solidFill>
                  <a:srgbClr val="4F81BD">
                    <a:lumMod val="75000"/>
                  </a:srgbClr>
                </a:solidFill>
                <a:latin typeface="Georgia" panose="02040502050405020303" pitchFamily="18" charset="0"/>
                <a:cs typeface="+mn-cs"/>
              </a:rPr>
              <a:t>Основные причины производственного травматизма с тяжелыми последствиями</a:t>
            </a:r>
            <a:endParaRPr lang="ru-RU" sz="2500" b="1" dirty="0">
              <a:solidFill>
                <a:srgbClr val="4F81BD">
                  <a:lumMod val="75000"/>
                </a:srgbClr>
              </a:solidFill>
              <a:latin typeface="Georgia" panose="02040502050405020303" pitchFamily="18" charset="0"/>
              <a:cs typeface="+mn-cs"/>
            </a:endParaRPr>
          </a:p>
        </p:txBody>
      </p:sp>
      <p:graphicFrame>
        <p:nvGraphicFramePr>
          <p:cNvPr id="10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8201526"/>
              </p:ext>
            </p:extLst>
          </p:nvPr>
        </p:nvGraphicFramePr>
        <p:xfrm>
          <a:off x="953344" y="1016732"/>
          <a:ext cx="7704856" cy="5273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0" name="Chart" r:id="rId3" imgW="6456224" imgH="4572396" progId="Excel.Chart.8">
                  <p:embed/>
                </p:oleObj>
              </mc:Choice>
              <mc:Fallback>
                <p:oleObj name="Chart" r:id="rId3" imgW="6456224" imgH="4572396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3344" y="1016732"/>
                        <a:ext cx="7704856" cy="52736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2293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279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5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1303" y="-48325"/>
            <a:ext cx="8712968" cy="861774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r"/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Основные виды происшествий, приведшие к несчастным случаям с тяжелыми последствиями</a:t>
            </a:r>
            <a:endParaRPr lang="ru-RU" sz="2500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9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5644162"/>
              </p:ext>
            </p:extLst>
          </p:nvPr>
        </p:nvGraphicFramePr>
        <p:xfrm>
          <a:off x="755576" y="764704"/>
          <a:ext cx="8240067" cy="5561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3" name="Chart" r:id="rId3" imgW="7523116" imgH="5291787" progId="Excel.Chart.8">
                  <p:embed/>
                </p:oleObj>
              </mc:Choice>
              <mc:Fallback>
                <p:oleObj name="Chart" r:id="rId3" imgW="7523116" imgH="5291787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764704"/>
                        <a:ext cx="8240067" cy="55617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6290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-21223"/>
            <a:ext cx="8109048" cy="861774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500" b="1" dirty="0" smtClean="0">
                <a:solidFill>
                  <a:srgbClr val="4F81BD">
                    <a:lumMod val="75000"/>
                  </a:srgbClr>
                </a:solidFill>
                <a:latin typeface="Georgia" panose="02040502050405020303" pitchFamily="18" charset="0"/>
                <a:cs typeface="+mn-cs"/>
              </a:rPr>
              <a:t>Возраст и стаж работы пострадавших при несчастных случаях</a:t>
            </a:r>
            <a:endParaRPr lang="ru-RU" sz="2500" b="1" dirty="0">
              <a:solidFill>
                <a:srgbClr val="4F81BD">
                  <a:lumMod val="75000"/>
                </a:srgbClr>
              </a:solidFill>
              <a:latin typeface="Georgia" panose="02040502050405020303" pitchFamily="18" charset="0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1202" y="6186499"/>
            <a:ext cx="279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cs typeface="+mn-cs"/>
              </a:rPr>
              <a:t>1</a:t>
            </a:r>
            <a:endParaRPr lang="ru-RU" sz="2400" dirty="0">
              <a:solidFill>
                <a:prstClr val="black">
                  <a:lumMod val="50000"/>
                  <a:lumOff val="50000"/>
                </a:prstClr>
              </a:solidFill>
              <a:latin typeface="Georgia" panose="02040502050405020303" pitchFamily="18" charset="0"/>
              <a:cs typeface="+mn-cs"/>
            </a:endParaRPr>
          </a:p>
        </p:txBody>
      </p:sp>
      <p:sp>
        <p:nvSpPr>
          <p:cNvPr id="15" name="Объект 14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10744" cy="2046213"/>
          </a:xfrm>
        </p:spPr>
        <p:txBody>
          <a:bodyPr/>
          <a:lstStyle/>
          <a:p>
            <a:pPr lvl="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5FCBEF"/>
              </a:buClr>
              <a:buSzPct val="80000"/>
              <a:buFont typeface="Wingdings" panose="05000000000000000000" pitchFamily="2" charset="2"/>
              <a:buChar char="Ø"/>
            </a:pPr>
            <a:r>
              <a:rPr lang="ru-RU" altLang="ru-RU"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1 года – 0 человек;</a:t>
            </a:r>
          </a:p>
          <a:p>
            <a:pPr lvl="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5FCBEF"/>
              </a:buClr>
              <a:buSzPct val="80000"/>
              <a:buFont typeface="Wingdings" panose="05000000000000000000" pitchFamily="2" charset="2"/>
              <a:buChar char="Ø"/>
            </a:pPr>
            <a:r>
              <a:rPr lang="ru-RU" altLang="ru-RU"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1-3 года – 1 человек;</a:t>
            </a:r>
          </a:p>
          <a:p>
            <a:pPr lvl="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5FCBEF"/>
              </a:buClr>
              <a:buSzPct val="80000"/>
              <a:buFont typeface="Wingdings" panose="05000000000000000000" pitchFamily="2" charset="2"/>
              <a:buChar char="Ø"/>
            </a:pPr>
            <a:r>
              <a:rPr lang="ru-RU" altLang="ru-RU"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3-5 лет – 1 человек;</a:t>
            </a:r>
          </a:p>
          <a:p>
            <a:pPr lvl="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5FCBEF"/>
              </a:buClr>
              <a:buSzPct val="80000"/>
              <a:buFont typeface="Wingdings" panose="05000000000000000000" pitchFamily="2" charset="2"/>
              <a:buChar char="Ø"/>
            </a:pPr>
            <a:r>
              <a:rPr lang="ru-RU" altLang="ru-RU"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5-10 лет – 1 человек;</a:t>
            </a:r>
          </a:p>
          <a:p>
            <a:pPr lvl="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5FCBEF"/>
              </a:buClr>
              <a:buSzPct val="80000"/>
              <a:buFont typeface="Wingdings" panose="05000000000000000000" pitchFamily="2" charset="2"/>
              <a:buChar char="Ø"/>
            </a:pPr>
            <a:r>
              <a:rPr lang="ru-RU" altLang="ru-RU"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больше 10 лет – 4 человека.</a:t>
            </a:r>
          </a:p>
          <a:p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Возраст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пострадавших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Объект 16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961311"/>
          </a:xfrm>
        </p:spPr>
        <p:txBody>
          <a:bodyPr/>
          <a:lstStyle/>
          <a:p>
            <a:pPr lvl="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5FCBEF"/>
              </a:buClr>
              <a:buSzPct val="80000"/>
              <a:buFont typeface="Wingdings" panose="05000000000000000000" pitchFamily="2" charset="2"/>
              <a:buChar char="Ø"/>
            </a:pPr>
            <a:r>
              <a:rPr lang="ru-RU" altLang="ru-RU"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35-40 лет – 1 человек;</a:t>
            </a:r>
          </a:p>
          <a:p>
            <a:pPr lvl="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5FCBEF"/>
              </a:buClr>
              <a:buSzPct val="80000"/>
              <a:buFont typeface="Wingdings" panose="05000000000000000000" pitchFamily="2" charset="2"/>
              <a:buChar char="Ø"/>
            </a:pPr>
            <a:r>
              <a:rPr lang="ru-RU" altLang="ru-RU"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45-50 лет – 1 человек;</a:t>
            </a:r>
          </a:p>
          <a:p>
            <a:pPr lvl="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5FCBEF"/>
              </a:buClr>
              <a:buSzPct val="80000"/>
              <a:buFont typeface="Wingdings" panose="05000000000000000000" pitchFamily="2" charset="2"/>
              <a:buChar char="Ø"/>
            </a:pPr>
            <a:r>
              <a:rPr lang="ru-RU" altLang="ru-RU"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50-55 лет – 3 человека;</a:t>
            </a:r>
          </a:p>
          <a:p>
            <a:pPr lvl="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5FCBEF"/>
              </a:buClr>
              <a:buSzPct val="80000"/>
              <a:buFont typeface="Wingdings" panose="05000000000000000000" pitchFamily="2" charset="2"/>
              <a:buChar char="Ø"/>
            </a:pPr>
            <a:r>
              <a:rPr lang="ru-RU" altLang="ru-RU"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больше 55 лет – 2 человека.</a:t>
            </a:r>
          </a:p>
          <a:p>
            <a:endParaRPr lang="ru-RU" dirty="0"/>
          </a:p>
        </p:txBody>
      </p:sp>
      <p:sp>
        <p:nvSpPr>
          <p:cNvPr id="19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Общий стаж работы</a:t>
            </a:r>
          </a:p>
        </p:txBody>
      </p:sp>
    </p:spTree>
    <p:extLst>
      <p:ext uri="{BB962C8B-B14F-4D97-AF65-F5344CB8AC3E}">
        <p14:creationId xmlns:p14="http://schemas.microsoft.com/office/powerpoint/2010/main" val="172256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-44226"/>
            <a:ext cx="6347317" cy="861774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500" b="1" dirty="0" smtClean="0">
                <a:solidFill>
                  <a:srgbClr val="4F81BD">
                    <a:lumMod val="75000"/>
                  </a:srgbClr>
                </a:solidFill>
                <a:latin typeface="Georgia" panose="02040502050405020303" pitchFamily="18" charset="0"/>
                <a:cs typeface="+mn-cs"/>
              </a:rPr>
              <a:t>Несчастные случаи, не связанные с производством</a:t>
            </a:r>
            <a:endParaRPr lang="ru-RU" sz="2500" b="1" dirty="0">
              <a:solidFill>
                <a:srgbClr val="4F81BD">
                  <a:lumMod val="75000"/>
                </a:srgbClr>
              </a:solidFill>
              <a:latin typeface="Georgia" panose="02040502050405020303" pitchFamily="18" charset="0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1649016"/>
            <a:ext cx="7704856" cy="4083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defTabSz="457200">
              <a:spcBef>
                <a:spcPts val="1000"/>
              </a:spcBef>
              <a:spcAft>
                <a:spcPts val="1200"/>
              </a:spcAft>
              <a:buClr>
                <a:srgbClr val="5FCBEF"/>
              </a:buClr>
              <a:buSzPct val="80000"/>
              <a:buFont typeface="Wingdings" panose="05000000000000000000" pitchFamily="2" charset="2"/>
              <a:buChar char="v"/>
            </a:pPr>
            <a:r>
              <a:rPr lang="ru-RU" altLang="ru-RU" sz="2400" dirty="0">
                <a:solidFill>
                  <a:srgbClr val="404040"/>
                </a:solidFill>
              </a:rPr>
              <a:t>Количество несчастных случаев, не связанных с производством, с тяжелыми последствиями составило: </a:t>
            </a:r>
            <a:r>
              <a:rPr lang="ru-RU" altLang="ru-RU" sz="2400" b="1" dirty="0">
                <a:solidFill>
                  <a:srgbClr val="404040"/>
                </a:solidFill>
              </a:rPr>
              <a:t>7</a:t>
            </a:r>
            <a:r>
              <a:rPr lang="ru-RU" altLang="ru-RU" sz="2400" dirty="0">
                <a:solidFill>
                  <a:srgbClr val="404040"/>
                </a:solidFill>
              </a:rPr>
              <a:t>, из них </a:t>
            </a:r>
          </a:p>
          <a:p>
            <a:pPr marL="342900" lvl="0" indent="-342900" defTabSz="457200">
              <a:buClr>
                <a:srgbClr val="5FCBEF"/>
              </a:buClr>
              <a:buSzPct val="80000"/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rgbClr val="404040"/>
                </a:solidFill>
              </a:rPr>
              <a:t>тяжелые травмы получили 0 человек;</a:t>
            </a:r>
          </a:p>
          <a:p>
            <a:pPr marL="342900" lvl="0" indent="-342900" defTabSz="457200">
              <a:buClr>
                <a:srgbClr val="5FCBEF"/>
              </a:buClr>
              <a:buSzPct val="80000"/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rgbClr val="404040"/>
                </a:solidFill>
              </a:rPr>
              <a:t>погибших – 7 человек, из них 2 женщины. </a:t>
            </a:r>
          </a:p>
          <a:p>
            <a:pPr marL="342900" lvl="0" indent="-342900" defTabSz="457200">
              <a:spcBef>
                <a:spcPts val="1800"/>
              </a:spcBef>
              <a:spcAft>
                <a:spcPts val="1200"/>
              </a:spcAft>
              <a:buClr>
                <a:srgbClr val="5FCBEF"/>
              </a:buClr>
              <a:buSzPct val="80000"/>
              <a:buFont typeface="Wingdings" panose="05000000000000000000" pitchFamily="2" charset="2"/>
              <a:buChar char="v"/>
            </a:pPr>
            <a:r>
              <a:rPr lang="ru-RU" altLang="ru-RU" sz="2400" dirty="0">
                <a:solidFill>
                  <a:srgbClr val="404040"/>
                </a:solidFill>
              </a:rPr>
              <a:t>Возраст пострадавших: 45-50 лет – 2 человека; старше 55 лет – 5 человек.</a:t>
            </a:r>
          </a:p>
          <a:p>
            <a:pPr marL="342900" lvl="0" indent="-342900" defTabSz="457200">
              <a:spcBef>
                <a:spcPts val="1000"/>
              </a:spcBef>
              <a:buClr>
                <a:srgbClr val="5FCBEF"/>
              </a:buClr>
              <a:buSzPct val="80000"/>
              <a:buFont typeface="Wingdings" panose="05000000000000000000" pitchFamily="2" charset="2"/>
              <a:buChar char="v"/>
            </a:pPr>
            <a:r>
              <a:rPr lang="ru-RU" altLang="ru-RU" sz="2400" dirty="0">
                <a:solidFill>
                  <a:srgbClr val="404040"/>
                </a:solidFill>
              </a:rPr>
              <a:t>Погибли естественной смертью в результате сердечно-сосудистых заболеваний.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1202" y="6186499"/>
            <a:ext cx="279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cs typeface="+mn-cs"/>
              </a:rPr>
              <a:t>1</a:t>
            </a:r>
            <a:endParaRPr lang="ru-RU" sz="2400" dirty="0">
              <a:solidFill>
                <a:prstClr val="black">
                  <a:lumMod val="50000"/>
                  <a:lumOff val="50000"/>
                </a:prstClr>
              </a:solidFill>
              <a:latin typeface="Georgia" panose="02040502050405020303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4051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7450"/>
          </a:xfrm>
          <a:solidFill>
            <a:srgbClr val="58001D"/>
          </a:solidFill>
        </p:spPr>
        <p:txBody>
          <a:bodyPr/>
          <a:lstStyle/>
          <a:p>
            <a:pPr algn="ctr"/>
            <a:r>
              <a:rPr lang="ru-RU" altLang="ru-RU" sz="2300" b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Численность погибших естественной смертью по основным видам экономической деятельности</a:t>
            </a:r>
            <a:endParaRPr lang="ru-RU" altLang="ru-RU" sz="2100" b="1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0" y="1331913"/>
          <a:ext cx="9144000" cy="5543550"/>
        </p:xfrm>
        <a:graphic>
          <a:graphicData uri="http://schemas.openxmlformats.org/drawingml/2006/table">
            <a:tbl>
              <a:tblPr/>
              <a:tblGrid>
                <a:gridCol w="6906096"/>
                <a:gridCol w="1080367"/>
                <a:gridCol w="1157537"/>
              </a:tblGrid>
              <a:tr h="440454"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Вид деятельности</a:t>
                      </a:r>
                      <a:endParaRPr kumimoji="0" lang="ru-RU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2016</a:t>
                      </a:r>
                    </a:p>
                  </a:txBody>
                  <a:tcPr marL="91439" marR="91439" marT="45721" marB="45721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2017</a:t>
                      </a:r>
                    </a:p>
                  </a:txBody>
                  <a:tcPr marL="91439" marR="91439" marT="45721" marB="45721" horzOverflow="overflow">
                    <a:lnL>
                      <a:noFill/>
                    </a:lnL>
                    <a:lnR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9565"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Обрабатывающие производства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</a:p>
                  </a:txBody>
                  <a:tcPr marL="91439" marR="91439" marT="45721" marB="45721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1439" marR="91439" marT="45721" marB="45721" horzOverflow="overflow">
                    <a:lnL>
                      <a:noFill/>
                    </a:lnL>
                    <a:lnR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11258"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Предоставление прочих коммунальных, социальных и персональных услуг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91439" marR="91439" marT="45721" marB="45721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1439" marR="91439" marT="45721" marB="45721" anchor="ctr" horzOverflow="overflow">
                    <a:lnL>
                      <a:noFill/>
                    </a:lnL>
                    <a:lnR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9565"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Строительство 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1439" marR="91439" marT="45721" marB="45721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1439" marR="91439" marT="45721" marB="45721" horzOverflow="overflow">
                    <a:lnL>
                      <a:noFill/>
                    </a:lnL>
                    <a:lnR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9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E0202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Государственное управление и обеспечение военной безопасности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E0202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91439" marR="91439" marT="45721" marB="45721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E0202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1439" marR="91439" marT="45721" marB="45721" horzOverflow="overflow">
                    <a:lnL>
                      <a:noFill/>
                    </a:lnL>
                    <a:lnR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9565"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Транспорт и связь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91439" marR="91439" marT="45721" marB="45721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1439" marR="91439" marT="45721" marB="45721" horzOverflow="overflow">
                    <a:lnL>
                      <a:noFill/>
                    </a:lnL>
                    <a:lnR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9565"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Операции с недвижимым имуществом. Аренда и предоставление услуг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1439" marR="91439" marT="45721" marB="45721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1439" marR="91439" marT="45721" marB="45721" horzOverflow="overflow">
                    <a:lnL>
                      <a:noFill/>
                    </a:lnL>
                    <a:lnR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56975"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Деятельность по обеспечению безопасности и проведению расследований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1439" marR="91439" marT="45721" marB="45721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1439" marR="91439" marT="45721" marB="45721" horzOverflow="overflow">
                    <a:lnL>
                      <a:noFill/>
                    </a:lnL>
                    <a:lnR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9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Здравоохранение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1439" marR="91439" marT="45721" marB="45721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91439" marR="91439" marT="45721" marB="45721" horzOverflow="overflow">
                    <a:lnL>
                      <a:noFill/>
                    </a:lnL>
                    <a:lnR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9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Водоснабжение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1439" marR="91439" marT="45721" marB="45721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91439" marR="91439" marT="45721" marB="45721" horzOverflow="overflow">
                    <a:lnL>
                      <a:noFill/>
                    </a:lnL>
                    <a:lnR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9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Обеспечение электрической энергией, газом и паром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1439" marR="91439" marT="45721" marB="45721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91439" marR="91439" marT="45721" marB="45721" horzOverflow="overflow">
                    <a:lnL>
                      <a:noFill/>
                    </a:lnL>
                    <a:lnR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9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Деятельность по предоставлению продуктов питания и напитков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1439" marR="91439" marT="45721" marB="45721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91439" marR="91439" marT="45721" marB="45721" horzOverflow="overflow">
                    <a:lnL>
                      <a:noFill/>
                    </a:lnL>
                    <a:lnR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9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Деятельность по обслуживанию зданий и территорий 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1439" marR="91439" marT="45721" marB="45721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91439" marR="91439" marT="45721" marB="45721" horzOverflow="overflow">
                    <a:lnL>
                      <a:noFill/>
                    </a:lnL>
                    <a:lnR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9213"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Всего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16</a:t>
                      </a:r>
                    </a:p>
                  </a:txBody>
                  <a:tcPr marL="91439" marR="91439" marT="45721" marB="45721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</a:p>
                  </a:txBody>
                  <a:tcPr marL="91439" marR="91439" marT="45721" marB="45721" horzOverflow="overflow">
                    <a:lnL>
                      <a:noFill/>
                    </a:lnL>
                    <a:lnR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AA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548680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764704"/>
            <a:ext cx="7668344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980728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2642136"/>
            <a:ext cx="84702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4000" b="1" dirty="0">
                <a:solidFill>
                  <a:srgbClr val="376092"/>
                </a:solidFill>
                <a:latin typeface="Georgia" panose="02040502050405020303" pitchFamily="18" charset="0"/>
                <a:cs typeface="+mn-cs"/>
              </a:rPr>
              <a:t>БЛАГОДАРИМ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4000" b="1" dirty="0">
                <a:solidFill>
                  <a:srgbClr val="376092"/>
                </a:solidFill>
                <a:latin typeface="Georgia" panose="02040502050405020303" pitchFamily="18" charset="0"/>
                <a:cs typeface="+mn-cs"/>
              </a:rPr>
              <a:t>ЗА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4000" b="1" dirty="0">
                <a:solidFill>
                  <a:srgbClr val="376092"/>
                </a:solidFill>
                <a:latin typeface="Georgia" panose="02040502050405020303" pitchFamily="18" charset="0"/>
                <a:cs typeface="+mn-cs"/>
              </a:rPr>
              <a:t>ВНИМАНИЕ!</a:t>
            </a:r>
            <a:endParaRPr lang="ru-RU" sz="4000" b="1" dirty="0">
              <a:solidFill>
                <a:srgbClr val="376092"/>
              </a:solidFill>
              <a:latin typeface="Georgia" panose="02040502050405020303" pitchFamily="18" charset="0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27784" y="6093296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79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7115</TotalTime>
  <Words>403</Words>
  <Application>Microsoft Office PowerPoint</Application>
  <PresentationFormat>Экран (4:3)</PresentationFormat>
  <Paragraphs>119</Paragraphs>
  <Slides>9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6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25" baseType="lpstr">
      <vt:lpstr>Arial</vt:lpstr>
      <vt:lpstr>Trebuchet MS</vt:lpstr>
      <vt:lpstr>Wingdings 3</vt:lpstr>
      <vt:lpstr>Calibri</vt:lpstr>
      <vt:lpstr>Georgia</vt:lpstr>
      <vt:lpstr>Tahoma</vt:lpstr>
      <vt:lpstr>Wingdings</vt:lpstr>
      <vt:lpstr>Verdana</vt:lpstr>
      <vt:lpstr>Bookman Old Style</vt:lpstr>
      <vt:lpstr>1_Грань</vt:lpstr>
      <vt:lpstr>Тема Office</vt:lpstr>
      <vt:lpstr>1_Тема Office</vt:lpstr>
      <vt:lpstr>2_Тема Office</vt:lpstr>
      <vt:lpstr>3_Тема Office</vt:lpstr>
      <vt:lpstr>4_Тема Office</vt:lpstr>
      <vt:lpstr>Microsoft Excel Chart</vt:lpstr>
      <vt:lpstr>Презентация PowerPoint</vt:lpstr>
      <vt:lpstr>Презентация PowerPoint</vt:lpstr>
      <vt:lpstr>Численность пострадавших с тяжелым исходом на производстве по основным видам экономической деятельности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Численность погибших естественной смертью по основным видам экономической деятельности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new</dc:creator>
  <cp:lastModifiedBy>Капустина Елена Андреевна</cp:lastModifiedBy>
  <cp:revision>716</cp:revision>
  <dcterms:created xsi:type="dcterms:W3CDTF">2008-03-19T07:02:37Z</dcterms:created>
  <dcterms:modified xsi:type="dcterms:W3CDTF">2017-07-18T04:56:46Z</dcterms:modified>
</cp:coreProperties>
</file>