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95" r:id="rId3"/>
    <p:sldId id="269" r:id="rId4"/>
    <p:sldId id="290" r:id="rId5"/>
    <p:sldId id="272" r:id="rId6"/>
    <p:sldId id="293" r:id="rId7"/>
    <p:sldId id="273" r:id="rId8"/>
    <p:sldId id="262" r:id="rId9"/>
    <p:sldId id="283" r:id="rId10"/>
    <p:sldId id="284" r:id="rId11"/>
    <p:sldId id="278" r:id="rId12"/>
    <p:sldId id="292" r:id="rId13"/>
    <p:sldId id="296" r:id="rId14"/>
    <p:sldId id="29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555BB"/>
    <a:srgbClr val="882B9B"/>
    <a:srgbClr val="C05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 showGuide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44;&#1072;&#1085;&#1085;&#1099;&#1077;%20&#1087;&#1086;%20&#1076;&#1086;&#1093;&#1086;&#1076;&#1072;&#1084;%20(&#1073;&#1083;&#1080;&#1085;)%20-2019%20&#1091;&#1090;&#1074;&#1077;&#1088;&#10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NN%20&#1088;&#1072;&#1073;&#1086;&#1090;&#1072;\&#1055;&#1056;&#1045;&#1047;&#1045;&#1053;&#1058;&#1040;&#1062;&#1048;&#1048;\2018\&#1060;&#1091;&#1085;&#1082;&#1094;&#1080;&#1086;&#1085;&#1072;&#1083;&#1100;&#1085;&#1072;&#1103;%202018%20-%20&#1087;&#1080;&#1088;&#1086;&#1075;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u\Desktop\&#1087;&#1088;&#1077;&#1079;&#1077;&#1085;&#1090;&#1072;&#1094;&#1080;&#1103;%20&#1082;%20&#1091;&#1090;&#1086;&#1095;&#1085;&#1077;&#1085;&#1080;&#1103;&#1084;\&#1056;&#1044;%20208%20&#1086;&#1090;%2002.04.2019\&#1089;&#1083;&#1072;&#1081;&#1076;,%20&#1082;&#1088;&#1091;&#1075;%20&#1089;%20%2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2019\&#1041;&#1070;&#1044;&#1046;&#1045;&#1058;%202019\&#1055;&#1088;&#1077;&#1079;&#1077;&#1085;&#1090;&#1072;&#1094;&#1080;&#1103;%202019%20&#1085;&#1072;%20&#1089;&#1072;&#1081;&#1090;\&#1076;&#1072;&#1085;&#1085;&#1099;&#1077;%20&#1052;&#1091;&#1085;.%20&#1076;&#1086;&#1083;&#1075;%202019%20&#1091;&#1090;&#1074;&#1077;&#1088;&#107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325</c:v>
                </c:pt>
                <c:pt idx="1">
                  <c:v>481</c:v>
                </c:pt>
                <c:pt idx="2">
                  <c:v>219</c:v>
                </c:pt>
                <c:pt idx="3">
                  <c:v>277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6348</c:v>
                </c:pt>
                <c:pt idx="1">
                  <c:v>6749</c:v>
                </c:pt>
                <c:pt idx="2">
                  <c:v>7079</c:v>
                </c:pt>
                <c:pt idx="3">
                  <c:v>352</c:v>
                </c:pt>
                <c:pt idx="4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6383</c:v>
                </c:pt>
                <c:pt idx="1">
                  <c:v>6599</c:v>
                </c:pt>
                <c:pt idx="2">
                  <c:v>7085</c:v>
                </c:pt>
                <c:pt idx="3">
                  <c:v>7698</c:v>
                </c:pt>
                <c:pt idx="4">
                  <c:v>7345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1137536"/>
        <c:axId val="131139072"/>
      </c:barChart>
      <c:catAx>
        <c:axId val="1311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139072"/>
        <c:crosses val="autoZero"/>
        <c:auto val="1"/>
        <c:lblAlgn val="ctr"/>
        <c:lblOffset val="100"/>
        <c:noMultiLvlLbl val="0"/>
      </c:catAx>
      <c:valAx>
        <c:axId val="13113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1375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60552516158677"/>
          <c:y val="0.12390485668013072"/>
          <c:w val="0.57302854205063114"/>
          <c:h val="0.8168362988206767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13056</c:v>
                </c:pt>
                <c:pt idx="1">
                  <c:v>13748</c:v>
                </c:pt>
                <c:pt idx="2">
                  <c:v>14143</c:v>
                </c:pt>
                <c:pt idx="3">
                  <c:v>7681</c:v>
                </c:pt>
                <c:pt idx="4">
                  <c:v>7698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67360"/>
        <c:axId val="131168896"/>
      </c:lineChart>
      <c:catAx>
        <c:axId val="131167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168896"/>
        <c:crosses val="autoZero"/>
        <c:auto val="1"/>
        <c:lblAlgn val="ctr"/>
        <c:lblOffset val="100"/>
        <c:noMultiLvlLbl val="0"/>
      </c:catAx>
      <c:valAx>
        <c:axId val="13116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1167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372372664990377"/>
          <c:y val="0.75464038746886009"/>
          <c:w val="0.17745524104532107"/>
          <c:h val="0.1369539424682349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8509866746404716"/>
                  <c:y val="-0.155332691564026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НДФЛ- 55,7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754980343446758E-2"/>
                  <c:y val="1.173199919795009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Акцизы на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нефтепродукты-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7005436021118632E-2"/>
                  <c:y val="-4.152837278318876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 </a:t>
                    </a:r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(УСН, ЕНВД, ЕСХН, </a:t>
                    </a: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  </a:t>
                    </a:r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патент)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- 5,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7419034574328474"/>
                  <c:y val="-0.191546003558067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НИФЛ-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3072976950206144"/>
                  <c:y val="2.5717317250237452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Земельный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налог-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12,4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211083134170651E-2"/>
                  <c:y val="2.7293715945081596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Гос.пошлина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2,9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462841845362699"/>
                  <c:y val="9.668206367821052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имущества-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9,7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Плата за негативное воздействие на </a:t>
                    </a:r>
                    <a:r>
                      <a:rPr lang="ru-RU" dirty="0" err="1" smtClean="0">
                        <a:latin typeface="Times New Roman" pitchFamily="18" charset="0"/>
                        <a:cs typeface="Times New Roman" pitchFamily="18" charset="0"/>
                      </a:rPr>
                      <a:t>окр.среду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- 0,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Доходы от </a:t>
                    </a:r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продажи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активов-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0,9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Штрафные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санкции-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Прочие 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доходы-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1,5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Налоги на совокупный доход (УСН, ЕНВД, ЕСХН, патент)</c:v>
                </c:pt>
                <c:pt idx="3">
                  <c:v>НИФЛ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использования имущества</c:v>
                </c:pt>
                <c:pt idx="7">
                  <c:v>Плата за негативное воздействие на окр.среду</c:v>
                </c:pt>
                <c:pt idx="8">
                  <c:v>Доходы от продажи активов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55.337687035445903</c:v>
                </c:pt>
                <c:pt idx="1">
                  <c:v>0.7881793582993476</c:v>
                </c:pt>
                <c:pt idx="2">
                  <c:v>5.2278029505914345</c:v>
                </c:pt>
                <c:pt idx="3">
                  <c:v>9.3552174932574328</c:v>
                </c:pt>
                <c:pt idx="4">
                  <c:v>12.397483403162656</c:v>
                </c:pt>
                <c:pt idx="5">
                  <c:v>2.8503095929373612</c:v>
                </c:pt>
                <c:pt idx="6">
                  <c:v>9.7371256693377362</c:v>
                </c:pt>
                <c:pt idx="7">
                  <c:v>0.86059039832262241</c:v>
                </c:pt>
                <c:pt idx="8">
                  <c:v>0.87839470044924961</c:v>
                </c:pt>
                <c:pt idx="9">
                  <c:v>1.0333569790579844</c:v>
                </c:pt>
                <c:pt idx="10">
                  <c:v>1.5338524191374434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949898504066305E-2"/>
          <c:y val="8.2927057516139227E-2"/>
          <c:w val="0.68321021941222859"/>
          <c:h val="0.6744430066019024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2381813177079053"/>
                  <c:y val="0.1038695494934397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вопросы- 1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370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6765174443358712E-2"/>
                  <c:y val="-4.147575807664620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Нац.безопасность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 и правоохранительная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деятельность-13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1041853729311515E-2"/>
                  <c:y val="-5.9427141918636871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экономика-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028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209179886996948"/>
                  <c:y val="-0.23768136921603464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ЖКХ-</a:t>
                    </a:r>
                    <a:r>
                      <a:rPr lang="ru-RU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1 409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9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924212921660671"/>
                  <c:y val="4.9997441127658825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Охрана окружающей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среды-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2051888341543613"/>
                  <c:y val="-0.246099766777064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Образование-</a:t>
                    </a:r>
                    <a:r>
                      <a:rPr lang="en-US" baseline="0" dirty="0" smtClean="0">
                        <a:latin typeface="Times New Roman" pitchFamily="18" charset="0"/>
                        <a:cs typeface="Times New Roman" pitchFamily="18" charset="0"/>
                      </a:rPr>
                      <a:t> 7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570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8097335212601334E-2"/>
                  <c:y val="8.8251254943936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5860904006151189"/>
                  <c:y val="1.98192742667557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Соц.политика-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446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1035298091160325"/>
                  <c:y val="-1.7090401601235268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Физкультура и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спорт-1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41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3.6362234507293555E-2"/>
                  <c:y val="-1.3220008383550946E-2"/>
                </c:manualLayout>
              </c:layout>
              <c:tx>
                <c:rich>
                  <a:bodyPr/>
                  <a:lstStyle/>
                  <a:p>
                    <a:r>
                      <a:rPr lang="ru-RU">
                        <a:latin typeface="Times New Roman" pitchFamily="18" charset="0"/>
                        <a:cs typeface="Times New Roman" pitchFamily="18" charset="0"/>
                      </a:rPr>
                      <a:t>СМИ- 9 ; 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13134866762344363"/>
                  <c:y val="-7.986050490206872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dirty="0" err="1">
                        <a:latin typeface="Times New Roman" pitchFamily="18" charset="0"/>
                        <a:cs typeface="Times New Roman" pitchFamily="18" charset="0"/>
                      </a:rPr>
                      <a:t>мун.долга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- 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Лист1!$B$2:$B$12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Соц.политика</c:v>
                </c:pt>
                <c:pt idx="8">
                  <c:v>Физкультура и спорт</c:v>
                </c:pt>
                <c:pt idx="9">
                  <c:v>СМИ</c:v>
                </c:pt>
                <c:pt idx="10">
                  <c:v>Обслуживание мун.долга</c:v>
                </c:pt>
              </c:strCache>
            </c:strRef>
          </c:cat>
          <c:val>
            <c:numRef>
              <c:f>Лист1!$F$2:$F$12</c:f>
              <c:numCache>
                <c:formatCode>#,##0_ ;[Red]\-#,##0\ </c:formatCode>
                <c:ptCount val="11"/>
                <c:pt idx="0">
                  <c:v>1369.7739999999999</c:v>
                </c:pt>
                <c:pt idx="1">
                  <c:v>132.256</c:v>
                </c:pt>
                <c:pt idx="2">
                  <c:v>2028.404</c:v>
                </c:pt>
                <c:pt idx="3">
                  <c:v>1409.0170000000001</c:v>
                </c:pt>
                <c:pt idx="4">
                  <c:v>44.078000000000003</c:v>
                </c:pt>
                <c:pt idx="5">
                  <c:v>7570.28</c:v>
                </c:pt>
                <c:pt idx="6">
                  <c:v>522.73400000000004</c:v>
                </c:pt>
                <c:pt idx="7">
                  <c:v>446.274</c:v>
                </c:pt>
                <c:pt idx="8">
                  <c:v>141.238</c:v>
                </c:pt>
                <c:pt idx="9">
                  <c:v>8.5479999999999983</c:v>
                </c:pt>
                <c:pt idx="10">
                  <c:v>505.22099999999966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Прочие ГРБС (менее 100 млн.руб.)</c:v>
                </c:pt>
                <c:pt idx="1">
                  <c:v>Орг.управление</c:v>
                </c:pt>
                <c:pt idx="2">
                  <c:v>Департамент инф.технологий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физ.культуры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дорожного хозяйства и транспорта</c:v>
                </c:pt>
                <c:pt idx="9">
                  <c:v>Департамент общественной безопасности</c:v>
                </c:pt>
                <c:pt idx="10">
                  <c:v>ДУМИ</c:v>
                </c:pt>
                <c:pt idx="11">
                  <c:v>Департамент финансов</c:v>
                </c:pt>
                <c:pt idx="12">
                  <c:v>Администрация</c:v>
                </c:pt>
                <c:pt idx="13">
                  <c:v>Дума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134</c:v>
                </c:pt>
                <c:pt idx="1">
                  <c:v>212</c:v>
                </c:pt>
                <c:pt idx="2">
                  <c:v>303</c:v>
                </c:pt>
                <c:pt idx="3">
                  <c:v>1095</c:v>
                </c:pt>
                <c:pt idx="4">
                  <c:v>560</c:v>
                </c:pt>
                <c:pt idx="5">
                  <c:v>884</c:v>
                </c:pt>
                <c:pt idx="6">
                  <c:v>6376</c:v>
                </c:pt>
                <c:pt idx="7">
                  <c:v>886</c:v>
                </c:pt>
                <c:pt idx="8">
                  <c:v>1925</c:v>
                </c:pt>
                <c:pt idx="9">
                  <c:v>136</c:v>
                </c:pt>
                <c:pt idx="10">
                  <c:v>339</c:v>
                </c:pt>
                <c:pt idx="11">
                  <c:v>624</c:v>
                </c:pt>
                <c:pt idx="12">
                  <c:v>581</c:v>
                </c:pt>
                <c:pt idx="13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14560"/>
        <c:axId val="61316096"/>
      </c:barChart>
      <c:catAx>
        <c:axId val="61314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1316096"/>
        <c:crosses val="autoZero"/>
        <c:auto val="1"/>
        <c:lblAlgn val="ctr"/>
        <c:lblOffset val="100"/>
        <c:noMultiLvlLbl val="0"/>
      </c:catAx>
      <c:valAx>
        <c:axId val="61316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1314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r>
                      <a:rPr lang="ru-RU" smtClean="0"/>
                      <a:t>,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41,5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92.2</c:v>
                </c:pt>
                <c:pt idx="1">
                  <c:v>93.5</c:v>
                </c:pt>
                <c:pt idx="2">
                  <c:v>84.3</c:v>
                </c:pt>
                <c:pt idx="3">
                  <c:v>41.5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7.8</c:v>
                </c:pt>
                <c:pt idx="1">
                  <c:v>6.5</c:v>
                </c:pt>
                <c:pt idx="2">
                  <c:v>15.7</c:v>
                </c:pt>
                <c:pt idx="3">
                  <c:v>58.5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856064"/>
        <c:axId val="64857600"/>
      </c:barChart>
      <c:catAx>
        <c:axId val="6485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4857600"/>
        <c:crosses val="autoZero"/>
        <c:auto val="1"/>
        <c:lblAlgn val="ctr"/>
        <c:lblOffset val="100"/>
        <c:noMultiLvlLbl val="0"/>
      </c:catAx>
      <c:valAx>
        <c:axId val="64857600"/>
        <c:scaling>
          <c:orientation val="minMax"/>
          <c:max val="100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4856064"/>
        <c:crosses val="autoZero"/>
        <c:crossBetween val="between"/>
        <c:majorUnit val="10"/>
        <c:minorUnit val="5"/>
        <c:dispUnits>
          <c:builtInUnit val="hundred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012060087271244E-2"/>
          <c:y val="1.416565529544225E-2"/>
          <c:w val="0.92604559294676381"/>
          <c:h val="0.826161005424849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'156'!$A$2</c:f>
              <c:strCache>
                <c:ptCount val="1"/>
                <c:pt idx="0">
                  <c:v>Привлечение коммерческих кредитов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'156'!$B$2:$F$2</c:f>
              <c:numCache>
                <c:formatCode>#,##0_ ;[Red]\-#,##0\ </c:formatCode>
                <c:ptCount val="5"/>
                <c:pt idx="0">
                  <c:v>5504</c:v>
                </c:pt>
                <c:pt idx="1">
                  <c:v>5636</c:v>
                </c:pt>
                <c:pt idx="2">
                  <c:v>5784</c:v>
                </c:pt>
                <c:pt idx="3">
                  <c:v>6109</c:v>
                </c:pt>
                <c:pt idx="4">
                  <c:v>6270</c:v>
                </c:pt>
              </c:numCache>
            </c:numRef>
          </c:val>
        </c:ser>
        <c:ser>
          <c:idx val="1"/>
          <c:order val="1"/>
          <c:tx>
            <c:strRef>
              <c:f>'156'!$A$3</c:f>
              <c:strCache>
                <c:ptCount val="1"/>
                <c:pt idx="0">
                  <c:v>Привлечение бюджетных кредитов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4.901960784313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'156'!$B$3:$F$3</c:f>
              <c:numCache>
                <c:formatCode>#,##0_ ;[Red]\-#,##0\ </c:formatCode>
                <c:ptCount val="5"/>
                <c:pt idx="0">
                  <c:v>218</c:v>
                </c:pt>
                <c:pt idx="1">
                  <c:v>287</c:v>
                </c:pt>
                <c:pt idx="2">
                  <c:v>150</c:v>
                </c:pt>
                <c:pt idx="3">
                  <c:v>102</c:v>
                </c:pt>
              </c:numCache>
            </c:numRef>
          </c:val>
        </c:ser>
        <c:ser>
          <c:idx val="2"/>
          <c:order val="2"/>
          <c:tx>
            <c:strRef>
              <c:f>'156'!$A$4</c:f>
              <c:strCache>
                <c:ptCount val="1"/>
                <c:pt idx="0">
                  <c:v>Предоставление муниципальных гарантий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-3.4587116299178411E-3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2058823529411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'156'!$B$4:$F$4</c:f>
              <c:numCache>
                <c:formatCode>#,##0_ ;[Red]\-#,##0\ </c:formatCode>
                <c:ptCount val="5"/>
                <c:pt idx="0">
                  <c:v>18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161920"/>
        <c:axId val="136196480"/>
      </c:barChart>
      <c:lineChart>
        <c:grouping val="stacked"/>
        <c:varyColors val="0"/>
        <c:ser>
          <c:idx val="3"/>
          <c:order val="3"/>
          <c:tx>
            <c:strRef>
              <c:f>'156'!$A$5</c:f>
              <c:strCache>
                <c:ptCount val="1"/>
                <c:pt idx="0">
                  <c:v>Стоимость обслуживания муниципального долга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075226977950713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128404669260701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81625594466356E-2"/>
                  <c:y val="-2.9411764705882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40337224384196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81761764215479E-2"/>
                  <c:y val="-3.18627450980392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'156'!$B$1:$F$1</c:f>
              <c:strCache>
                <c:ptCount val="5"/>
                <c:pt idx="0">
                  <c:v>на 01.01.2018</c:v>
                </c:pt>
                <c:pt idx="1">
                  <c:v>01.01.2019</c:v>
                </c:pt>
                <c:pt idx="2">
                  <c:v>01.01.2020</c:v>
                </c:pt>
                <c:pt idx="3">
                  <c:v>01.01.2021</c:v>
                </c:pt>
                <c:pt idx="4">
                  <c:v>01.01.2022</c:v>
                </c:pt>
              </c:strCache>
            </c:strRef>
          </c:cat>
          <c:val>
            <c:numRef>
              <c:f>'156'!$B$5:$F$5</c:f>
              <c:numCache>
                <c:formatCode>#,##0_ ;[Red]\-#,##0\ </c:formatCode>
                <c:ptCount val="5"/>
                <c:pt idx="0">
                  <c:v>518</c:v>
                </c:pt>
                <c:pt idx="1">
                  <c:v>416</c:v>
                </c:pt>
                <c:pt idx="2">
                  <c:v>505</c:v>
                </c:pt>
                <c:pt idx="3">
                  <c:v>528</c:v>
                </c:pt>
                <c:pt idx="4">
                  <c:v>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161920"/>
        <c:axId val="136196480"/>
      </c:lineChart>
      <c:catAx>
        <c:axId val="13616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6196480"/>
        <c:crosses val="autoZero"/>
        <c:auto val="1"/>
        <c:lblAlgn val="ctr"/>
        <c:lblOffset val="100"/>
        <c:noMultiLvlLbl val="0"/>
      </c:catAx>
      <c:valAx>
        <c:axId val="136196480"/>
        <c:scaling>
          <c:orientation val="minMax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spPr>
          <a:noFill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6161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0.46753</cdr:x>
      <cdr:y>0.06061</cdr:y>
    </cdr:from>
    <cdr:to>
      <cdr:x>0.58441</cdr:x>
      <cdr:y>0.17811</cdr:y>
    </cdr:to>
    <cdr:sp macro="" textlink="">
      <cdr:nvSpPr>
        <cdr:cNvPr id="2" name="TextBox 15"/>
        <cdr:cNvSpPr txBox="1"/>
      </cdr:nvSpPr>
      <cdr:spPr>
        <a:xfrm xmlns:a="http://schemas.openxmlformats.org/drawingml/2006/main">
          <a:off x="2571768" y="142876"/>
          <a:ext cx="64292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14 1</a:t>
          </a:r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78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0.57143</cdr:x>
      <cdr:y>0.39394</cdr:y>
    </cdr:from>
    <cdr:to>
      <cdr:x>0.67532</cdr:x>
      <cdr:y>0.58977</cdr:y>
    </cdr:to>
    <cdr:sp macro="" textlink="">
      <cdr:nvSpPr>
        <cdr:cNvPr id="3" name="TextBox 15"/>
        <cdr:cNvSpPr txBox="1"/>
      </cdr:nvSpPr>
      <cdr:spPr>
        <a:xfrm xmlns:a="http://schemas.openxmlformats.org/drawingml/2006/main">
          <a:off x="3143280" y="928695"/>
          <a:ext cx="571470" cy="46166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701</a:t>
          </a:r>
        </a:p>
        <a:p xmlns:a="http://schemas.openxmlformats.org/drawingml/2006/main"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0.39394</cdr:y>
    </cdr:from>
    <cdr:to>
      <cdr:x>0.80519</cdr:x>
      <cdr:y>0.51144</cdr:y>
    </cdr:to>
    <cdr:sp macro="" textlink="">
      <cdr:nvSpPr>
        <cdr:cNvPr id="4" name="TextBox 15"/>
        <cdr:cNvSpPr txBox="1"/>
      </cdr:nvSpPr>
      <cdr:spPr>
        <a:xfrm xmlns:a="http://schemas.openxmlformats.org/drawingml/2006/main">
          <a:off x="3786214" y="92869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7 698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0.36364</cdr:y>
    </cdr:from>
    <cdr:to>
      <cdr:x>0.45455</cdr:x>
      <cdr:y>0.48114</cdr:y>
    </cdr:to>
    <cdr:sp macro="" textlink="">
      <cdr:nvSpPr>
        <cdr:cNvPr id="5" name="TextBox 15"/>
        <cdr:cNvSpPr txBox="1"/>
      </cdr:nvSpPr>
      <cdr:spPr>
        <a:xfrm xmlns:a="http://schemas.openxmlformats.org/drawingml/2006/main">
          <a:off x="1857388" y="85725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6 518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0.30303</cdr:y>
    </cdr:from>
    <cdr:to>
      <cdr:x>0.57143</cdr:x>
      <cdr:y>0.42053</cdr:y>
    </cdr:to>
    <cdr:sp macro="" textlink="">
      <cdr:nvSpPr>
        <cdr:cNvPr id="6" name="TextBox 15"/>
        <cdr:cNvSpPr txBox="1"/>
      </cdr:nvSpPr>
      <cdr:spPr>
        <a:xfrm xmlns:a="http://schemas.openxmlformats.org/drawingml/2006/main">
          <a:off x="2500330" y="714380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6 846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0.67532</cdr:x>
      <cdr:y>0.63636</cdr:y>
    </cdr:from>
    <cdr:to>
      <cdr:x>0.79221</cdr:x>
      <cdr:y>0.75386</cdr:y>
    </cdr:to>
    <cdr:sp macro="" textlink="">
      <cdr:nvSpPr>
        <cdr:cNvPr id="7" name="TextBox 15"/>
        <cdr:cNvSpPr txBox="1"/>
      </cdr:nvSpPr>
      <cdr:spPr>
        <a:xfrm xmlns:a="http://schemas.openxmlformats.org/drawingml/2006/main">
          <a:off x="3714776" y="1500198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7 427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0.23377</cdr:x>
      <cdr:y>0.66667</cdr:y>
    </cdr:from>
    <cdr:to>
      <cdr:x>0.35065</cdr:x>
      <cdr:y>0.78417</cdr:y>
    </cdr:to>
    <cdr:sp macro="" textlink="">
      <cdr:nvSpPr>
        <cdr:cNvPr id="8" name="TextBox 15"/>
        <cdr:cNvSpPr txBox="1"/>
      </cdr:nvSpPr>
      <cdr:spPr>
        <a:xfrm xmlns:a="http://schemas.openxmlformats.org/drawingml/2006/main">
          <a:off x="1285884" y="1571636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6 348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0.33766</cdr:x>
      <cdr:y>0.69697</cdr:y>
    </cdr:from>
    <cdr:to>
      <cdr:x>0.45455</cdr:x>
      <cdr:y>0.81447</cdr:y>
    </cdr:to>
    <cdr:sp macro="" textlink="">
      <cdr:nvSpPr>
        <cdr:cNvPr id="9" name="TextBox 15"/>
        <cdr:cNvSpPr txBox="1"/>
      </cdr:nvSpPr>
      <cdr:spPr>
        <a:xfrm xmlns:a="http://schemas.openxmlformats.org/drawingml/2006/main">
          <a:off x="1857388" y="1643074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6 749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0.45455</cdr:x>
      <cdr:y>0.72727</cdr:y>
    </cdr:from>
    <cdr:to>
      <cdr:x>0.57143</cdr:x>
      <cdr:y>0.84477</cdr:y>
    </cdr:to>
    <cdr:sp macro="" textlink="">
      <cdr:nvSpPr>
        <cdr:cNvPr id="10" name="TextBox 15"/>
        <cdr:cNvSpPr txBox="1"/>
      </cdr:nvSpPr>
      <cdr:spPr>
        <a:xfrm xmlns:a="http://schemas.openxmlformats.org/drawingml/2006/main">
          <a:off x="2500330" y="1714512"/>
          <a:ext cx="6429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7 113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0.58442</cdr:x>
      <cdr:y>0.78788</cdr:y>
    </cdr:from>
    <cdr:to>
      <cdr:x>0.7013</cdr:x>
      <cdr:y>0.90538</cdr:y>
    </cdr:to>
    <cdr:sp macro="" textlink="">
      <cdr:nvSpPr>
        <cdr:cNvPr id="11" name="TextBox 15"/>
        <cdr:cNvSpPr txBox="1"/>
      </cdr:nvSpPr>
      <cdr:spPr>
        <a:xfrm xmlns:a="http://schemas.openxmlformats.org/drawingml/2006/main">
          <a:off x="3214710" y="1857388"/>
          <a:ext cx="642925" cy="2770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Times New Roman" pitchFamily="18" charset="0"/>
              <a:cs typeface="Times New Roman" pitchFamily="18" charset="0"/>
            </a:rPr>
            <a:t>342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0.68831</cdr:x>
      <cdr:y>0.78788</cdr:y>
    </cdr:from>
    <cdr:to>
      <cdr:x>0.80519</cdr:x>
      <cdr:y>0.90538</cdr:y>
    </cdr:to>
    <cdr:sp macro="" textlink="">
      <cdr:nvSpPr>
        <cdr:cNvPr id="12" name="TextBox 15"/>
        <cdr:cNvSpPr txBox="1"/>
      </cdr:nvSpPr>
      <cdr:spPr>
        <a:xfrm xmlns:a="http://schemas.openxmlformats.org/drawingml/2006/main">
          <a:off x="3786214" y="1857388"/>
          <a:ext cx="642925" cy="2770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213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0.02817</cdr:y>
    </cdr:from>
    <cdr:to>
      <cdr:x>0.45082</cdr:x>
      <cdr:y>0.07042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62" y="14287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123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0.42623</cdr:x>
      <cdr:y>0.09859</cdr:y>
    </cdr:from>
    <cdr:to>
      <cdr:x>0.47541</cdr:x>
      <cdr:y>0.14085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14776" y="50006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581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0.15493</cdr:y>
    </cdr:from>
    <cdr:to>
      <cdr:x>0.4918</cdr:x>
      <cdr:y>0.19718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57652" y="78581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624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0.22535</cdr:y>
    </cdr:from>
    <cdr:to>
      <cdr:x>0.46721</cdr:x>
      <cdr:y>0.26761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3338" y="114300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339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0.40984</cdr:x>
      <cdr:y>0.28169</cdr:y>
    </cdr:from>
    <cdr:to>
      <cdr:x>0.45902</cdr:x>
      <cdr:y>0.32394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571900" y="1428760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136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0.53279</cdr:x>
      <cdr:y>0.33803</cdr:y>
    </cdr:from>
    <cdr:to>
      <cdr:x>0.59836</cdr:x>
      <cdr:y>0.38028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643470" y="1714512"/>
          <a:ext cx="57150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1 925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0.39437</cdr:y>
    </cdr:from>
    <cdr:to>
      <cdr:x>0.5082</cdr:x>
      <cdr:y>0.43662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000528" y="2000264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886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0.83607</cdr:x>
      <cdr:y>0.4507</cdr:y>
    </cdr:from>
    <cdr:to>
      <cdr:x>0.90984</cdr:x>
      <cdr:y>0.49296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286676" y="228601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6 376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0.45902</cdr:x>
      <cdr:y>0.52113</cdr:y>
    </cdr:from>
    <cdr:to>
      <cdr:x>0.5082</cdr:x>
      <cdr:y>0.56338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4000528" y="2643206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884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0.44262</cdr:x>
      <cdr:y>0.57746</cdr:y>
    </cdr:from>
    <cdr:to>
      <cdr:x>0.4918</cdr:x>
      <cdr:y>0.61972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57652" y="2928958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560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0.46721</cdr:x>
      <cdr:y>0.64789</cdr:y>
    </cdr:from>
    <cdr:to>
      <cdr:x>0.54098</cdr:x>
      <cdr:y>0.69014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071966" y="3286148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en-US" dirty="0" smtClean="0"/>
            <a:t>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095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0.41803</cdr:x>
      <cdr:y>0.70423</cdr:y>
    </cdr:from>
    <cdr:to>
      <cdr:x>0.46721</cdr:x>
      <cdr:y>0.74648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643338" y="3571900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303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0.40164</cdr:x>
      <cdr:y>0.76056</cdr:y>
    </cdr:from>
    <cdr:to>
      <cdr:x>0.45082</cdr:x>
      <cdr:y>0.80282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3500462" y="3857652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212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0.40164</cdr:x>
      <cdr:y>0.83099</cdr:y>
    </cdr:from>
    <cdr:to>
      <cdr:x>0.45082</cdr:x>
      <cdr:y>0.87324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500462" y="4214842"/>
          <a:ext cx="42862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dirty="0" smtClean="0">
              <a:latin typeface="Times New Roman" pitchFamily="18" charset="0"/>
              <a:cs typeface="Times New Roman" pitchFamily="18" charset="0"/>
            </a:rPr>
            <a:t>134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69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73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округа Тольятти на 2019 год      и  плановый период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и 2021 годов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210" y="1015663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288527"/>
            <a:ext cx="58681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4991" y="4514707"/>
            <a:ext cx="2520280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21,1 млн.руб.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Капитальный ремонт кровли</a:t>
            </a:r>
          </a:p>
          <a:p>
            <a:pPr algn="ctr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( 13 зданий МБУ,          1 СДЮСШОР, 2 ДШИ и 1 ХШ)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67844" y="1412774"/>
            <a:ext cx="273630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6,6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Капитальный ремонт зданий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(Тольяттинской филармонии, Тольяттинского краеведческого музея, Детского Дома культуры и Гимназии №35)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5876" y="300072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72,2 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8540" y="4437112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3-х детских садов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мкр.Калина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Жигулевское море,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«Северный»)</a:t>
            </a:r>
          </a:p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797731"/>
            <a:ext cx="2448272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10,8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ПСД на реконструкцию зданий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(МБУ детского сада №36 «Якорек », МБУ«Лицей №6», УСК «Олимп»)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строительство, капитальный ремонт, разработку проектно-сметной-документации   в 2019 г. по объектам социальной инфраструктуры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007" y="2204864"/>
            <a:ext cx="244827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1,1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 на организацию летнего отдыха в детских лагерях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8532" y="2194151"/>
            <a:ext cx="2947956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12,6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Капитальный ремонт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оснащение основными средствами зданий, пригодных для создания дополнительных мест детям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2818" y="3310937"/>
            <a:ext cx="2448272" cy="175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осуществление дорожной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г.о.Тольятти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2019 г.            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50,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12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млн.руб.- с/ф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дорог местного значения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704" y="4061084"/>
            <a:ext cx="2592288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14,4млн.руб.-с/</a:t>
            </a:r>
            <a:r>
              <a:rPr lang="ru-RU" sz="1400" b="1" u="sng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Ремонт дворовых территорий многоквартирных домов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0"/>
            <a:ext cx="8635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на строительство, реконструкцию, ремонт дорог, капитальный ремонт дворов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,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дворовых территорий и мероприятий по обеспечению безопасности дорожного движения, с привлечением средств вышестоящего бюджета,</a:t>
            </a:r>
            <a:r>
              <a:rPr lang="en-US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 2019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8801" y="1484784"/>
            <a:ext cx="2592289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2,4млн.руб.- с/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магистральной улицы общегородского значения регулируемого  движения ул. Офицерской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4352502" y="284693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2809965" y="418810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911090" y="4168155"/>
            <a:ext cx="4320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1061829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656" y="1052736"/>
            <a:ext cx="288032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0,1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электронной книги «Они строили АВТОВАЗ, АВТОВАЗ построил нас» (собрание материалов, воспоминаний, фотодокументов)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36096" y="1052736"/>
            <a:ext cx="252028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20,7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и строительство магистральной улицы  Офицерской от Южного шоссе до ул. Ворошилова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7864" y="285293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городского округа Тольятти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-2021 гг.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197 млн.руб.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1520" y="2564905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8 «Союз»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0192" y="2564904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18,6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реконструкция набережной Автозаводского района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64088" y="4941168"/>
            <a:ext cx="3456384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Корректировка проектной документации и строительство  автомобильной дороги по ул. Механизаторов от ул. Громовой до ул. Лизы Чайкиной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5013176"/>
            <a:ext cx="3528392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24, 3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объекта "Выставочный зал в честь 50-летия АвтоВАЗа и выпуска первого легкового автомобиля со сквером, игровыми площадками и фонтаном"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мероприятия,  включенные в План по подготовке и проведению празднования 50-летия выпуска первого легкового автомобиля ВАЗ в городском округе Тольятти</a:t>
            </a:r>
            <a:endParaRPr lang="ru-RU" sz="15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03920" y="3743420"/>
            <a:ext cx="259228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7,3 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ФОК   для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МБУ ДО СДЮСШОР № 7 «Акробат»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3645024"/>
            <a:ext cx="2592288" cy="1169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56,3</a:t>
            </a:r>
            <a:r>
              <a:rPr lang="en-US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Проектирование и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строительство общеобразовательных школ в 18 и 20 кварталах</a:t>
            </a:r>
          </a:p>
        </p:txBody>
      </p:sp>
    </p:spTree>
    <p:extLst>
      <p:ext uri="{BB962C8B-B14F-4D97-AF65-F5344CB8AC3E}">
        <p14:creationId xmlns:p14="http://schemas.microsoft.com/office/powerpoint/2010/main" val="319049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765175"/>
            <a:ext cx="8675687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838" y="6326188"/>
            <a:ext cx="5364162" cy="215900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388" y="6092825"/>
            <a:ext cx="7127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  <a:cs typeface="+mn-cs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450" y="1700213"/>
            <a:ext cx="3313113" cy="9540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224,8 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363" y="1700213"/>
            <a:ext cx="3240087" cy="739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7675" y="981075"/>
            <a:ext cx="3455988" cy="6461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/>
              <a:t>Бюджет на 2019 год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u="sng" dirty="0" smtClean="0"/>
              <a:t>6</a:t>
            </a:r>
            <a:r>
              <a:rPr lang="en-US" sz="1800" u="sng" dirty="0" smtClean="0"/>
              <a:t>80</a:t>
            </a:r>
            <a:r>
              <a:rPr lang="ru-RU" sz="1800" u="sng" dirty="0" smtClean="0"/>
              <a:t>,</a:t>
            </a:r>
            <a:r>
              <a:rPr lang="en-US" sz="1800" u="sng" dirty="0" smtClean="0"/>
              <a:t>6</a:t>
            </a:r>
            <a:r>
              <a:rPr lang="ru-RU" sz="1800" u="sng" dirty="0" smtClean="0"/>
              <a:t>  </a:t>
            </a:r>
            <a:r>
              <a:rPr lang="ru-RU" sz="1800" u="sng" dirty="0"/>
              <a:t>млн.руб.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87450" y="2924175"/>
            <a:ext cx="3313113" cy="954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дворовых территорий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,9млн.руб.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5%)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2363" y="2565400"/>
            <a:ext cx="3240087" cy="600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42,5 млн.руб.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363" y="3284538"/>
            <a:ext cx="3240087" cy="600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Реализация конкурса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«Наш микрорайон»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25,5  млн.руб.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87450" y="4149725"/>
            <a:ext cx="3313113" cy="203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 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173,9 млн.руб.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5 %) в т.ч.: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Бульвар Гая,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Буферная зона лесного массива (вдоль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ул.Баныкина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ул.Родины от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Соцгорода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Портпоселка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Итальянский сквер.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0"/>
            <a:ext cx="87122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Мероприятия,  включенные в бюджет городского округа на  благоустройство территорий</a:t>
            </a:r>
            <a:endParaRPr lang="ru-RU" sz="2000" b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8313" y="2565400"/>
            <a:ext cx="719137" cy="3240088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172450" y="2420938"/>
            <a:ext cx="719138" cy="3311525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363" y="4005263"/>
            <a:ext cx="3240087" cy="784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Обустройство береговых зон – </a:t>
            </a: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57,</a:t>
            </a:r>
            <a:r>
              <a:rPr lang="en-US" sz="11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. и образовательных учреждений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u="sng" dirty="0">
                <a:latin typeface="Times New Roman" pitchFamily="18" charset="0"/>
                <a:cs typeface="Times New Roman" pitchFamily="18" charset="0"/>
              </a:rPr>
              <a:t>1,8 млн.руб.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2363" y="4868863"/>
            <a:ext cx="3240087" cy="5762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знаковых и социально-значимых мест</a:t>
            </a:r>
          </a:p>
          <a:p>
            <a:pPr algn="ctr">
              <a:defRPr/>
            </a:pP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316,2 млн.руб.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32363" y="5516563"/>
            <a:ext cx="3240087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общественных проектов по поддержке инициатив населения</a:t>
            </a:r>
          </a:p>
          <a:p>
            <a:pPr algn="ctr">
              <a:defRPr/>
            </a:pPr>
            <a:r>
              <a:rPr lang="en-US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188640"/>
            <a:ext cx="72728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2017-2021 годов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170543"/>
              </p:ext>
            </p:extLst>
          </p:nvPr>
        </p:nvGraphicFramePr>
        <p:xfrm>
          <a:off x="107504" y="838200"/>
          <a:ext cx="8856984" cy="5471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1115616" y="1916832"/>
            <a:ext cx="720080" cy="3600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5 504</a:t>
            </a:r>
            <a:endParaRPr lang="ru-RU" sz="1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99792" y="1844824"/>
            <a:ext cx="720080" cy="367240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5 636</a:t>
            </a:r>
            <a:endParaRPr lang="ru-RU" sz="1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1772816"/>
            <a:ext cx="720080" cy="374441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5 784</a:t>
            </a:r>
            <a:endParaRPr lang="ru-RU" sz="1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012160" y="1556792"/>
            <a:ext cx="720080" cy="396044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6 090</a:t>
            </a:r>
            <a:endParaRPr lang="ru-RU" sz="1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1412776"/>
            <a:ext cx="720080" cy="41044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6 251</a:t>
            </a:r>
            <a:endParaRPr lang="ru-RU" sz="1400" b="1" dirty="0"/>
          </a:p>
        </p:txBody>
      </p:sp>
      <p:sp>
        <p:nvSpPr>
          <p:cNvPr id="36" name="Прямоугольник 35"/>
          <p:cNvSpPr/>
          <p:nvPr/>
        </p:nvSpPr>
        <p:spPr>
          <a:xfrm rot="10800000" flipV="1">
            <a:off x="1115616" y="1268760"/>
            <a:ext cx="720080" cy="64807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0800000" flipV="1">
            <a:off x="1115616" y="1052736"/>
            <a:ext cx="720080" cy="21602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 flipV="1">
            <a:off x="2699792" y="1196752"/>
            <a:ext cx="720080" cy="65645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287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4355976" y="1412776"/>
            <a:ext cx="720080" cy="368424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150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 rot="10800000" flipV="1">
            <a:off x="2699792" y="1052736"/>
            <a:ext cx="720080" cy="14401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8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 rot="10800000" flipV="1">
            <a:off x="6012160" y="1268760"/>
            <a:ext cx="720080" cy="29641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102</a:t>
            </a:r>
            <a:endParaRPr lang="ru-RU" sz="1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87624" y="4869160"/>
            <a:ext cx="504056" cy="288032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518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843808" y="4941168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416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798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505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797152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528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668344" y="4869160"/>
            <a:ext cx="576064" cy="216024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alibri" pitchFamily="34" charset="0"/>
              </a:rPr>
              <a:t>498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7" name="Полилиния 46"/>
          <p:cNvSpPr/>
          <p:nvPr/>
        </p:nvSpPr>
        <p:spPr>
          <a:xfrm>
            <a:off x="1450731" y="5152292"/>
            <a:ext cx="6550269" cy="63011"/>
          </a:xfrm>
          <a:custGeom>
            <a:avLst/>
            <a:gdLst>
              <a:gd name="connsiteX0" fmla="*/ 0 w 6550269"/>
              <a:gd name="connsiteY0" fmla="*/ 26377 h 63011"/>
              <a:gd name="connsiteX1" fmla="*/ 1547446 w 6550269"/>
              <a:gd name="connsiteY1" fmla="*/ 61546 h 63011"/>
              <a:gd name="connsiteX2" fmla="*/ 3244361 w 6550269"/>
              <a:gd name="connsiteY2" fmla="*/ 17585 h 63011"/>
              <a:gd name="connsiteX3" fmla="*/ 4932484 w 6550269"/>
              <a:gd name="connsiteY3" fmla="*/ 0 h 63011"/>
              <a:gd name="connsiteX4" fmla="*/ 6550269 w 6550269"/>
              <a:gd name="connsiteY4" fmla="*/ 26377 h 6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0269" h="63011">
                <a:moveTo>
                  <a:pt x="0" y="26377"/>
                </a:moveTo>
                <a:cubicBezTo>
                  <a:pt x="503359" y="44694"/>
                  <a:pt x="1006719" y="63011"/>
                  <a:pt x="1547446" y="61546"/>
                </a:cubicBezTo>
                <a:cubicBezTo>
                  <a:pt x="2088173" y="60081"/>
                  <a:pt x="3244361" y="17585"/>
                  <a:pt x="3244361" y="17585"/>
                </a:cubicBezTo>
                <a:lnTo>
                  <a:pt x="4932484" y="0"/>
                </a:lnTo>
                <a:cubicBezTo>
                  <a:pt x="5483469" y="1465"/>
                  <a:pt x="6016869" y="13921"/>
                  <a:pt x="6550269" y="26377"/>
                </a:cubicBezTo>
              </a:path>
            </a:pathLst>
          </a:custGeom>
          <a:ln w="63500">
            <a:solidFill>
              <a:srgbClr val="A47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62500"/>
              </p:ext>
            </p:extLst>
          </p:nvPr>
        </p:nvGraphicFramePr>
        <p:xfrm>
          <a:off x="611560" y="980729"/>
          <a:ext cx="8280920" cy="2849943"/>
        </p:xfrm>
        <a:graphic>
          <a:graphicData uri="http://schemas.openxmlformats.org/drawingml/2006/table">
            <a:tbl>
              <a:tblPr/>
              <a:tblGrid>
                <a:gridCol w="2498554"/>
                <a:gridCol w="1213583"/>
                <a:gridCol w="1213583"/>
                <a:gridCol w="1065029"/>
                <a:gridCol w="1076588"/>
                <a:gridCol w="1213583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(план)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6 846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85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13 959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7 442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7 085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8 027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7 0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14 1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7 701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(-) / профицит (+)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-219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-59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2017 – 2021 годов                                                                                  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85918" y="3929066"/>
          <a:ext cx="5548330" cy="238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40547426"/>
              </p:ext>
            </p:extLst>
          </p:nvPr>
        </p:nvGraphicFramePr>
        <p:xfrm>
          <a:off x="1142976" y="3857628"/>
          <a:ext cx="550072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00298" y="4143381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13 056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4071942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13 748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28860" y="457200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6 383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48" y="5286388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96526"/>
            <a:ext cx="8676456" cy="22821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0164" y="6186499"/>
            <a:ext cx="640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0363" y="188640"/>
            <a:ext cx="81781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2019 год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19506799"/>
              </p:ext>
            </p:extLst>
          </p:nvPr>
        </p:nvGraphicFramePr>
        <p:xfrm>
          <a:off x="570362" y="1124744"/>
          <a:ext cx="8466133" cy="5201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8864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503" y="64368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131338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7584" y="484177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3833664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6353944"/>
            <a:ext cx="422446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8105" y="6353944"/>
            <a:ext cx="2952328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6 84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2321496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7584" y="534583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3" y="131338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814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80113" y="484177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80113" y="2321496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635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80113" y="534583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32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580113" y="3833664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80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55576" y="737320"/>
            <a:ext cx="4136459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8105" y="737320"/>
            <a:ext cx="2952328" cy="504056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0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доходной части бюджета на 201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7584" y="584988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580113" y="584988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584" y="4337720"/>
            <a:ext cx="395753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580113" y="433772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69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827584" y="3329608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80113" y="3329608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545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27584" y="1817440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80113" y="1817440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355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827584" y="2825552"/>
            <a:ext cx="3960441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580113" y="2825552"/>
            <a:ext cx="2808312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841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0" y="332656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33725" y="259160"/>
            <a:ext cx="100811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2962"/>
            <a:ext cx="8676456" cy="217765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2019 году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06185684"/>
              </p:ext>
            </p:extLst>
          </p:nvPr>
        </p:nvGraphicFramePr>
        <p:xfrm>
          <a:off x="467544" y="105273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075942"/>
              </p:ext>
            </p:extLst>
          </p:nvPr>
        </p:nvGraphicFramePr>
        <p:xfrm>
          <a:off x="674414" y="980727"/>
          <a:ext cx="82449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214282" y="1000108"/>
          <a:ext cx="89297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0"/>
            <a:ext cx="774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расходов в 2019 (млн.руб.)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9064" y="642918"/>
            <a:ext cx="8424936" cy="252028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1202" y="6186498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85720" y="1071546"/>
          <a:ext cx="871543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24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852299"/>
              </p:ext>
            </p:extLst>
          </p:nvPr>
        </p:nvGraphicFramePr>
        <p:xfrm>
          <a:off x="331202" y="1092452"/>
          <a:ext cx="8468616" cy="2912612"/>
        </p:xfrm>
        <a:graphic>
          <a:graphicData uri="http://schemas.openxmlformats.org/drawingml/2006/table">
            <a:tbl>
              <a:tblPr/>
              <a:tblGrid>
                <a:gridCol w="1452776"/>
                <a:gridCol w="915814"/>
                <a:gridCol w="864096"/>
                <a:gridCol w="864096"/>
                <a:gridCol w="792088"/>
                <a:gridCol w="864096"/>
                <a:gridCol w="792088"/>
                <a:gridCol w="936104"/>
                <a:gridCol w="987458"/>
              </a:tblGrid>
              <a:tr h="1203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объёму  </a:t>
                      </a:r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01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бюджета, </a:t>
                      </a:r>
                      <a:r>
                        <a:rPr lang="ru-RU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13 748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7 701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74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реализацию муниципальных программ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92,2%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81,7%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3 19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58,5%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5576" y="11663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непрограммных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расходов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2018 – 2021 годах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(млн. руб.)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23820246"/>
              </p:ext>
            </p:extLst>
          </p:nvPr>
        </p:nvGraphicFramePr>
        <p:xfrm>
          <a:off x="857224" y="4071942"/>
          <a:ext cx="8072494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49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916832"/>
            <a:ext cx="30243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образовательных учреждений с созданием дополнительных мест для детей от 2 месяцев до 3 лет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3501008"/>
            <a:ext cx="4752528" cy="86409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сохранности муниципального имущества, создание безопасных условий проживания граждан в жилых помещениях многоквартирных домов, находящихся  в муниципальной собственности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24744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1920" y="1124744"/>
            <a:ext cx="4752528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Городское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3284984"/>
            <a:ext cx="3024336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4509120"/>
            <a:ext cx="3024336" cy="99176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реализации муниципальной программы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544" y="5589240"/>
            <a:ext cx="3024336" cy="63172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в полном размере принятых публичных нормативных обязательств перед населением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4509120"/>
            <a:ext cx="4752528" cy="1711844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мероприятий по поддержанию в технически исправном состоянии сетей и сооружений ливневой канализации,  устранению аварийных ситуаций на оборудовании и сетях инженерной инфраструктуры,  поддержанию в технически исправном эксплуатационном состоянии сетей уличного (наружного) освещения содержанию объектов и сетей инженерной инфраструктуры, оформленных в муниципальную собственность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16832"/>
            <a:ext cx="4752528" cy="144016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Выполнение работ по содержанию улично-дорожной сети, ремонту дорог, повышению безопасности дорожного движения, санитарной очистке территорий городского округа, благоустройству территорий, содержанию мест захоронения, комплексному содержанию территорий общего пользования, жилых кварталов и объектов озеленения, охране, защите и воспроизводству лесов, охране окружающей среды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2780928"/>
            <a:ext cx="3024336" cy="43204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физкультурно-оздоровительного комплекса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188640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2019-2020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2060848"/>
            <a:ext cx="23042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63,9 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Публично-нормативные обязательства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4208" y="2060848"/>
            <a:ext cx="2376264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35,3 млн.руб.  (78 млн.руб.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вышест.бюдж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молодым семьям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1880" y="2492896"/>
            <a:ext cx="2448272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Бюджет городского округа Тольятти</a:t>
            </a:r>
          </a:p>
          <a:p>
            <a:r>
              <a:rPr lang="ru-RU" dirty="0"/>
              <a:t>на 201</a:t>
            </a:r>
            <a:r>
              <a:rPr lang="en-US" dirty="0"/>
              <a:t>9</a:t>
            </a:r>
            <a:r>
              <a:rPr lang="ru-RU" dirty="0"/>
              <a:t> г.</a:t>
            </a:r>
          </a:p>
          <a:p>
            <a:r>
              <a:rPr lang="ru-RU" u="sng" dirty="0"/>
              <a:t>574,3  млн.руб.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7864" y="1124744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305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млн.руб.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Субсидии СОНКО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6096" y="4509120"/>
            <a:ext cx="33843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22,5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выплаты  на присмотр и уход за детьми-инвалидами, детьми-сиротами, детьми оставшимися без попечения родителей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3568" y="4509120"/>
            <a:ext cx="3096344" cy="11387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147 </a:t>
            </a:r>
            <a:r>
              <a:rPr lang="ru-RU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бесплатного, льготного питания учащихся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социальную поддержку граждан, социальных организаций в 2019 г. </a:t>
            </a:r>
            <a:endParaRPr lang="ru-RU" sz="20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6264</TotalTime>
  <Words>1467</Words>
  <Application>Microsoft Office PowerPoint</Application>
  <PresentationFormat>Экран (4:3)</PresentationFormat>
  <Paragraphs>338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Бедункович Марина Александровна</cp:lastModifiedBy>
  <cp:revision>671</cp:revision>
  <cp:lastPrinted>2019-01-31T07:43:25Z</cp:lastPrinted>
  <dcterms:created xsi:type="dcterms:W3CDTF">2017-06-15T13:15:30Z</dcterms:created>
  <dcterms:modified xsi:type="dcterms:W3CDTF">2019-06-24T11:18:37Z</dcterms:modified>
</cp:coreProperties>
</file>