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8" r:id="rId3"/>
    <p:sldId id="269" r:id="rId4"/>
    <p:sldId id="290" r:id="rId5"/>
    <p:sldId id="272" r:id="rId6"/>
    <p:sldId id="293" r:id="rId7"/>
    <p:sldId id="273" r:id="rId8"/>
    <p:sldId id="262" r:id="rId9"/>
    <p:sldId id="283" r:id="rId10"/>
    <p:sldId id="284" r:id="rId11"/>
    <p:sldId id="278" r:id="rId12"/>
    <p:sldId id="292" r:id="rId13"/>
    <p:sldId id="287" r:id="rId14"/>
    <p:sldId id="294" r:id="rId15"/>
    <p:sldId id="288" r:id="rId1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55BB"/>
    <a:srgbClr val="882B9B"/>
    <a:srgbClr val="C05FD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59" autoAdjust="0"/>
  </p:normalViewPr>
  <p:slideViewPr>
    <p:cSldViewPr showGuides="1">
      <p:cViewPr varScale="1">
        <p:scale>
          <a:sx n="108" d="100"/>
          <a:sy n="108" d="100"/>
        </p:scale>
        <p:origin x="-17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4002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NN%20&#1088;&#1072;&#1073;&#1086;&#1090;&#1072;\&#1055;&#1056;&#1045;&#1047;&#1045;&#1053;&#1058;&#1040;&#1062;&#1048;&#1048;\2018\&#1054;&#1089;&#1085;&#1086;&#1074;&#1085;&#1099;&#1077;%20&#1087;&#1072;&#1088;&#1072;&#1084;&#1077;&#1090;&#1088;&#1099;\&#1043;&#1088;&#1072;&#1092;&#1080;&#1082;%20&#1086;&#1089;&#1085;&#1086;&#1074;&#1085;&#1099;&#1077;%20&#1087;&#1072;&#1088;&#1072;&#1084;&#1077;&#1090;&#1088;&#109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tasha\Documents\&#1052;&#1086;&#1080;%20&#1076;&#1086;&#1082;&#1091;&#1084;&#1077;&#1085;&#1090;&#1099;\2019\&#1041;&#1070;&#1044;&#1046;&#1045;&#1058;%202019\&#1055;&#1088;&#1077;&#1079;&#1077;&#1085;&#1090;&#1072;&#1094;&#1080;&#1103;%202019%20&#1085;&#1072;%20&#1089;&#1072;&#1081;&#1090;\&#1044;&#1072;&#1085;&#1085;&#1099;&#1077;%20&#1087;&#1086;%20&#1076;&#1086;&#1093;&#1086;&#1076;&#1072;&#1084;%20(&#1073;&#1083;&#1080;&#1085;)%20-2019%20&#1091;&#1090;&#1074;&#1077;&#1088;&#1078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NN%20&#1088;&#1072;&#1073;&#1086;&#1090;&#1072;\&#1055;&#1056;&#1045;&#1047;&#1045;&#1053;&#1058;&#1040;&#1062;&#1048;&#1048;\2018\&#1060;&#1091;&#1085;&#1082;&#1094;&#1080;&#1086;&#1085;&#1072;&#1083;&#1100;&#1085;&#1072;&#1103;%202018%20-%20&#1087;&#1080;&#1088;&#1086;&#1075;\&#1050;&#1085;&#1080;&#1075;&#1072;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natasha\Documents\&#1052;&#1086;&#1080;%20&#1076;&#1086;&#1082;&#1091;&#1084;&#1077;&#1085;&#1090;&#1099;\&#1055;&#1088;&#1086;&#1077;&#1082;&#1090;%202019-2021\&#1055;&#1056;&#1045;&#1047;&#1045;&#1053;&#1058;&#1040;&#1062;&#1048;&#1048;\&#1076;&#1072;&#1085;&#1085;&#1099;&#1077;%20&#1052;&#1091;&#1085;.%20&#1076;&#1086;&#1083;&#1075;2019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Лист2!$A$14</c:f>
              <c:strCache>
                <c:ptCount val="1"/>
                <c:pt idx="0">
                  <c:v>Доходы собственные 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6383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6518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6785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7051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mtClean="0"/>
                      <a:t>7426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Лист2!$B$13:$F$13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Лист2!$B$14:$F$14</c:f>
              <c:numCache>
                <c:formatCode>#,##0</c:formatCode>
                <c:ptCount val="5"/>
                <c:pt idx="0">
                  <c:v>6383</c:v>
                </c:pt>
                <c:pt idx="1">
                  <c:v>6518</c:v>
                </c:pt>
                <c:pt idx="2">
                  <c:v>6721</c:v>
                </c:pt>
                <c:pt idx="3">
                  <c:v>6987</c:v>
                </c:pt>
                <c:pt idx="4">
                  <c:v>7361</c:v>
                </c:pt>
              </c:numCache>
            </c:numRef>
          </c:val>
        </c:ser>
        <c:ser>
          <c:idx val="2"/>
          <c:order val="2"/>
          <c:tx>
            <c:strRef>
              <c:f>Лист2!$A$16</c:f>
              <c:strCache>
                <c:ptCount val="1"/>
                <c:pt idx="0">
                  <c:v>Безвозмездные перечисления  </c:v>
                </c:pt>
              </c:strCache>
            </c:strRef>
          </c:tx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855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Лист2!$B$13:$F$13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Лист2!$B$16:$F$16</c:f>
              <c:numCache>
                <c:formatCode>#,##0</c:formatCode>
                <c:ptCount val="5"/>
                <c:pt idx="0">
                  <c:v>6348</c:v>
                </c:pt>
                <c:pt idx="1">
                  <c:v>6749</c:v>
                </c:pt>
                <c:pt idx="2">
                  <c:v>785</c:v>
                </c:pt>
                <c:pt idx="3">
                  <c:v>82</c:v>
                </c:pt>
                <c:pt idx="4">
                  <c:v>16</c:v>
                </c:pt>
              </c:numCache>
            </c:numRef>
          </c:val>
        </c:ser>
        <c:ser>
          <c:idx val="3"/>
          <c:order val="3"/>
          <c:tx>
            <c:strRef>
              <c:f>Лист2!$A$17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Лист2!$B$13:$F$13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Лист2!$B$17:$F$17</c:f>
              <c:numCache>
                <c:formatCode>#,##0</c:formatCode>
                <c:ptCount val="5"/>
                <c:pt idx="0">
                  <c:v>325</c:v>
                </c:pt>
                <c:pt idx="1">
                  <c:v>481</c:v>
                </c:pt>
                <c:pt idx="2">
                  <c:v>226</c:v>
                </c:pt>
                <c:pt idx="3">
                  <c:v>277</c:v>
                </c:pt>
                <c:pt idx="4">
                  <c:v>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3651968"/>
        <c:axId val="106180992"/>
      </c:barChart>
      <c:lineChart>
        <c:grouping val="standard"/>
        <c:varyColors val="0"/>
        <c:ser>
          <c:idx val="0"/>
          <c:order val="1"/>
          <c:tx>
            <c:strRef>
              <c:f>Лист2!$A$15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-4.6309696092619423E-2"/>
                  <c:y val="-7.5555555555555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5957549445248889E-2"/>
                  <c:y val="-4.88888888888888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0507241063829108E-2"/>
                  <c:y val="-6.096421873557878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7 854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2450554751567803E-2"/>
                  <c:y val="-5.333333333333447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 </a:t>
                    </a:r>
                    <a:r>
                      <a:rPr lang="ru-RU" dirty="0" smtClean="0"/>
                      <a:t>410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8600183950633589E-2"/>
                  <c:y val="-6.666664113533736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7 501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Лист2!$B$15:$F$15</c:f>
              <c:numCache>
                <c:formatCode>#,##0</c:formatCode>
                <c:ptCount val="5"/>
                <c:pt idx="0">
                  <c:v>13056</c:v>
                </c:pt>
                <c:pt idx="1">
                  <c:v>13748</c:v>
                </c:pt>
                <c:pt idx="2">
                  <c:v>7732</c:v>
                </c:pt>
                <c:pt idx="3">
                  <c:v>7346</c:v>
                </c:pt>
                <c:pt idx="4">
                  <c:v>7436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651968"/>
        <c:axId val="106180992"/>
      </c:lineChart>
      <c:catAx>
        <c:axId val="103651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6180992"/>
        <c:crosses val="autoZero"/>
        <c:auto val="1"/>
        <c:lblAlgn val="ctr"/>
        <c:lblOffset val="100"/>
        <c:noMultiLvlLbl val="0"/>
      </c:catAx>
      <c:valAx>
        <c:axId val="10618099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036519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28509866746404305"/>
                  <c:y val="-0.1553326915640250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НДФЛ- </a:t>
                    </a:r>
                    <a:r>
                      <a:rPr lang="ru-RU" dirty="0"/>
                      <a:t>55,3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4754014786887479E-2"/>
                  <c:y val="1.4173458862765427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Акцизы на </a:t>
                    </a:r>
                    <a:r>
                      <a:rPr lang="ru-RU" dirty="0" smtClean="0"/>
                      <a:t>нефтепродукты- </a:t>
                    </a:r>
                    <a:r>
                      <a:rPr lang="ru-RU" dirty="0"/>
                      <a:t>0,8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7005436021117945E-2"/>
                  <c:y val="-4.1528372783189237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Налоги на совокупный доход </a:t>
                    </a:r>
                    <a:r>
                      <a:rPr lang="ru-RU" sz="1200" dirty="0"/>
                      <a:t>(УСН, ЕНВД, ЕСХН, патент</a:t>
                    </a:r>
                    <a:r>
                      <a:rPr lang="ru-RU" sz="1200" dirty="0" smtClean="0"/>
                      <a:t>)</a:t>
                    </a:r>
                    <a:r>
                      <a:rPr lang="ru-RU" dirty="0" smtClean="0"/>
                      <a:t>- 5,</a:t>
                    </a:r>
                    <a:r>
                      <a:rPr lang="en-US" dirty="0" smtClean="0"/>
                      <a:t>2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7419034574328474"/>
                  <c:y val="-0.1915460035580660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НИФЛ- </a:t>
                    </a:r>
                    <a:r>
                      <a:rPr lang="ru-RU" dirty="0"/>
                      <a:t>9,4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3072976950206114"/>
                  <c:y val="2.571731725023735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Земельный </a:t>
                    </a:r>
                    <a:r>
                      <a:rPr lang="ru-RU" dirty="0" smtClean="0"/>
                      <a:t>налог- </a:t>
                    </a:r>
                    <a:r>
                      <a:rPr lang="ru-RU" dirty="0"/>
                      <a:t>12,4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521108313417063E-2"/>
                  <c:y val="2.7293715945081367E-2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 smtClean="0"/>
                      <a:t>Гос.пошлина</a:t>
                    </a:r>
                    <a:r>
                      <a:rPr lang="ru-RU" dirty="0" smtClean="0"/>
                      <a:t>- </a:t>
                    </a:r>
                    <a:r>
                      <a:rPr lang="ru-RU" dirty="0"/>
                      <a:t>2,9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1462841845362638"/>
                  <c:y val="9.668206367821052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Доходы от использования </a:t>
                    </a:r>
                    <a:r>
                      <a:rPr lang="ru-RU" dirty="0" smtClean="0"/>
                      <a:t>имущества- </a:t>
                    </a:r>
                    <a:r>
                      <a:rPr lang="ru-RU" dirty="0"/>
                      <a:t>9,7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dirty="0"/>
                      <a:t>Плата за негативное воздействие на </a:t>
                    </a:r>
                    <a:r>
                      <a:rPr lang="ru-RU" dirty="0" err="1" smtClean="0"/>
                      <a:t>окр.среду</a:t>
                    </a:r>
                    <a:r>
                      <a:rPr lang="ru-RU" dirty="0" smtClean="0"/>
                      <a:t>- 0,</a:t>
                    </a:r>
                    <a:r>
                      <a:rPr lang="en-US" dirty="0" smtClean="0"/>
                      <a:t>9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dirty="0"/>
                      <a:t>Доходы от </a:t>
                    </a:r>
                    <a:r>
                      <a:rPr lang="ru-RU"/>
                      <a:t>продажи </a:t>
                    </a:r>
                    <a:r>
                      <a:rPr lang="ru-RU" smtClean="0"/>
                      <a:t>активов- </a:t>
                    </a:r>
                    <a:r>
                      <a:rPr lang="ru-RU" dirty="0"/>
                      <a:t>0,9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ru-RU"/>
                      <a:t>Штрафные </a:t>
                    </a:r>
                    <a:r>
                      <a:rPr lang="ru-RU" smtClean="0"/>
                      <a:t>санкции- </a:t>
                    </a:r>
                    <a:r>
                      <a:rPr lang="ru-RU" dirty="0"/>
                      <a:t>1,0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ru-RU"/>
                      <a:t>Прочие </a:t>
                    </a:r>
                    <a:r>
                      <a:rPr lang="ru-RU" smtClean="0"/>
                      <a:t>доходы- </a:t>
                    </a:r>
                    <a:r>
                      <a:rPr lang="ru-RU" dirty="0"/>
                      <a:t>1,5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Блин!$B$2:$B$12</c:f>
              <c:strCache>
                <c:ptCount val="11"/>
                <c:pt idx="0">
                  <c:v>НДФЛ</c:v>
                </c:pt>
                <c:pt idx="1">
                  <c:v>Акцизы на нефтепродукты</c:v>
                </c:pt>
                <c:pt idx="2">
                  <c:v>Налоги на совокупный доход (УСН, ЕНВД, ЕСХН, патент)</c:v>
                </c:pt>
                <c:pt idx="3">
                  <c:v>НИФЛ</c:v>
                </c:pt>
                <c:pt idx="4">
                  <c:v>Земельный налог</c:v>
                </c:pt>
                <c:pt idx="5">
                  <c:v>Гос.пошлина</c:v>
                </c:pt>
                <c:pt idx="6">
                  <c:v>Доходы от использования имущества</c:v>
                </c:pt>
                <c:pt idx="7">
                  <c:v>Плата за негативное воздействие на окр.среду</c:v>
                </c:pt>
                <c:pt idx="8">
                  <c:v>Доходы от продажи активов</c:v>
                </c:pt>
                <c:pt idx="9">
                  <c:v>Штрафные санкции</c:v>
                </c:pt>
                <c:pt idx="10">
                  <c:v>Прочие доходы</c:v>
                </c:pt>
              </c:strCache>
            </c:strRef>
          </c:cat>
          <c:val>
            <c:numRef>
              <c:f>Блин!$C$2:$C$12</c:f>
              <c:numCache>
                <c:formatCode>#,##0.0</c:formatCode>
                <c:ptCount val="11"/>
                <c:pt idx="0">
                  <c:v>55.337687035446628</c:v>
                </c:pt>
                <c:pt idx="1">
                  <c:v>0.78817935829934727</c:v>
                </c:pt>
                <c:pt idx="2">
                  <c:v>5.2278029505914407</c:v>
                </c:pt>
                <c:pt idx="3">
                  <c:v>9.355217493257431</c:v>
                </c:pt>
                <c:pt idx="4">
                  <c:v>12.397483403162651</c:v>
                </c:pt>
                <c:pt idx="5">
                  <c:v>2.8503095929373519</c:v>
                </c:pt>
                <c:pt idx="6">
                  <c:v>9.7371256693378516</c:v>
                </c:pt>
                <c:pt idx="7">
                  <c:v>0.86059039832262241</c:v>
                </c:pt>
                <c:pt idx="8">
                  <c:v>0.87839470044924917</c:v>
                </c:pt>
                <c:pt idx="9">
                  <c:v>1.0333569790579844</c:v>
                </c:pt>
                <c:pt idx="10">
                  <c:v>1.5338524191374434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949898504066305E-2"/>
          <c:y val="8.2927057516139227E-2"/>
          <c:w val="0.68321021941222859"/>
          <c:h val="0.67444300660189482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16506243616099717"/>
                  <c:y val="0.10386959986547641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Общегосударственные </a:t>
                    </a:r>
                    <a:r>
                      <a:rPr lang="ru-RU" dirty="0" smtClean="0"/>
                      <a:t>вопросы-1 </a:t>
                    </a:r>
                    <a:r>
                      <a:rPr lang="ru-RU" dirty="0"/>
                      <a:t>246 ; 15,9%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1.4098651461670643E-2"/>
                  <c:y val="-0.14492707213826683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/>
                      <a:t>Нац.безопасность</a:t>
                    </a:r>
                    <a:r>
                      <a:rPr lang="ru-RU" dirty="0"/>
                      <a:t> и правоохранительная </a:t>
                    </a:r>
                    <a:r>
                      <a:rPr lang="ru-RU" dirty="0" smtClean="0"/>
                      <a:t>деятельность-131 </a:t>
                    </a:r>
                    <a:r>
                      <a:rPr lang="ru-RU" dirty="0"/>
                      <a:t>; 1,7%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1210829680772662"/>
                  <c:y val="-0.1422270962647774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Национальная </a:t>
                    </a:r>
                    <a:r>
                      <a:rPr lang="ru-RU" dirty="0" smtClean="0"/>
                      <a:t>экономика-990 </a:t>
                    </a:r>
                    <a:r>
                      <a:rPr lang="ru-RU" dirty="0"/>
                      <a:t>; 12,6%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7209179886996886"/>
                  <c:y val="-0.2376813692160346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ЖКХ-977 </a:t>
                    </a:r>
                    <a:r>
                      <a:rPr lang="ru-RU" dirty="0"/>
                      <a:t>; 12,4%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5924212921660658"/>
                  <c:y val="4.999744112765850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Охрана окружающей </a:t>
                    </a:r>
                    <a:r>
                      <a:rPr lang="ru-RU" dirty="0" smtClean="0"/>
                      <a:t>среды- </a:t>
                    </a:r>
                    <a:r>
                      <a:rPr lang="ru-RU" dirty="0"/>
                      <a:t>11 ; 0,1%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22051888341543519"/>
                  <c:y val="-0.2460997667770637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Образование- </a:t>
                    </a:r>
                    <a:r>
                      <a:rPr lang="ru-RU" dirty="0"/>
                      <a:t>3 151 ; 40,1%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1.8657978097565399E-2"/>
                  <c:y val="3.01596005234721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Культура- </a:t>
                    </a:r>
                    <a:r>
                      <a:rPr lang="ru-RU" dirty="0"/>
                      <a:t>471 ; 6,0%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0.14865350451883169"/>
                  <c:y val="-1.183953677099554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Соц.политика-238 </a:t>
                    </a:r>
                    <a:r>
                      <a:rPr lang="ru-RU" dirty="0"/>
                      <a:t>; 3,0%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0.13595293691736809"/>
                  <c:y val="-8.136731515802864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Физкультура и </a:t>
                    </a:r>
                    <a:r>
                      <a:rPr lang="ru-RU" dirty="0" smtClean="0"/>
                      <a:t>спорт- </a:t>
                    </a:r>
                    <a:r>
                      <a:rPr lang="ru-RU" dirty="0"/>
                      <a:t>120 ; 1,5%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ru-RU" smtClean="0"/>
                      <a:t>СМИ-9 </a:t>
                    </a:r>
                    <a:r>
                      <a:rPr lang="ru-RU" dirty="0"/>
                      <a:t>; 0,1%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0.13134866762344363"/>
                  <c:y val="-7.986050490206830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-Обслуживание мун.долга-510 </a:t>
                    </a:r>
                    <a:r>
                      <a:rPr lang="ru-RU" dirty="0"/>
                      <a:t>; 6,5%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Лист1!$B$2:$B$12</c:f>
              <c:strCache>
                <c:ptCount val="11"/>
                <c:pt idx="0">
                  <c:v>Общегосударственные вопросы</c:v>
                </c:pt>
                <c:pt idx="1">
                  <c:v>Нац.безопасность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Соц.политика</c:v>
                </c:pt>
                <c:pt idx="8">
                  <c:v>Физкультура и спорт</c:v>
                </c:pt>
                <c:pt idx="9">
                  <c:v>СМИ</c:v>
                </c:pt>
                <c:pt idx="10">
                  <c:v>Обслуживание мун.долга</c:v>
                </c:pt>
              </c:strCache>
            </c:strRef>
          </c:cat>
          <c:val>
            <c:numRef>
              <c:f>Лист1!$E$2:$E$12</c:f>
              <c:numCache>
                <c:formatCode>#,##0_ ;[Red]\-#,##0\ </c:formatCode>
                <c:ptCount val="11"/>
                <c:pt idx="0">
                  <c:v>1246</c:v>
                </c:pt>
                <c:pt idx="1">
                  <c:v>131</c:v>
                </c:pt>
                <c:pt idx="2">
                  <c:v>990</c:v>
                </c:pt>
                <c:pt idx="3">
                  <c:v>977</c:v>
                </c:pt>
                <c:pt idx="4">
                  <c:v>11</c:v>
                </c:pt>
                <c:pt idx="5">
                  <c:v>3151</c:v>
                </c:pt>
                <c:pt idx="6">
                  <c:v>471</c:v>
                </c:pt>
                <c:pt idx="7">
                  <c:v>238</c:v>
                </c:pt>
                <c:pt idx="8">
                  <c:v>120</c:v>
                </c:pt>
                <c:pt idx="9">
                  <c:v>9</c:v>
                </c:pt>
                <c:pt idx="10">
                  <c:v>510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Лист1!$C$25</c:f>
              <c:strCache>
                <c:ptCount val="1"/>
                <c:pt idx="0">
                  <c:v>2018 (план)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Лист1!$B$26:$B$39</c:f>
              <c:strCache>
                <c:ptCount val="14"/>
                <c:pt idx="0">
                  <c:v>Прочие ГРБС (менее 100 млн.руб.)</c:v>
                </c:pt>
                <c:pt idx="1">
                  <c:v>Дума</c:v>
                </c:pt>
                <c:pt idx="2">
                  <c:v>Администрация</c:v>
                </c:pt>
                <c:pt idx="3">
                  <c:v>Департамент финансов</c:v>
                </c:pt>
                <c:pt idx="4">
                  <c:v>ДУМИ</c:v>
                </c:pt>
                <c:pt idx="5">
                  <c:v>Департамент общественной безопасности</c:v>
                </c:pt>
                <c:pt idx="6">
                  <c:v>Департамент дорожного хозяйства и транспорта</c:v>
                </c:pt>
                <c:pt idx="7">
                  <c:v>Департамент культуры</c:v>
                </c:pt>
                <c:pt idx="8">
                  <c:v>Департамент образования</c:v>
                </c:pt>
                <c:pt idx="9">
                  <c:v>Департамент градостроительной деятельности</c:v>
                </c:pt>
                <c:pt idx="10">
                  <c:v>Управления физ.культуры и спорта</c:v>
                </c:pt>
                <c:pt idx="11">
                  <c:v>Департамент городского хозяйства</c:v>
                </c:pt>
                <c:pt idx="12">
                  <c:v>Департмент инф.технологий и связи</c:v>
                </c:pt>
                <c:pt idx="13">
                  <c:v>Орг.управление</c:v>
                </c:pt>
              </c:strCache>
            </c:strRef>
          </c:cat>
          <c:val>
            <c:numRef>
              <c:f>Лист1!$C$26:$C$39</c:f>
              <c:numCache>
                <c:formatCode>General</c:formatCode>
                <c:ptCount val="14"/>
              </c:numCache>
            </c:numRef>
          </c:val>
        </c:ser>
        <c:ser>
          <c:idx val="1"/>
          <c:order val="1"/>
          <c:tx>
            <c:strRef>
              <c:f>Лист1!$D$25</c:f>
              <c:strCache>
                <c:ptCount val="1"/>
                <c:pt idx="0">
                  <c:v>2 019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Лист1!$B$26:$B$39</c:f>
              <c:strCache>
                <c:ptCount val="14"/>
                <c:pt idx="0">
                  <c:v>Прочие ГРБС (менее 100 млн.руб.)</c:v>
                </c:pt>
                <c:pt idx="1">
                  <c:v>Дума</c:v>
                </c:pt>
                <c:pt idx="2">
                  <c:v>Администрация</c:v>
                </c:pt>
                <c:pt idx="3">
                  <c:v>Департамент финансов</c:v>
                </c:pt>
                <c:pt idx="4">
                  <c:v>ДУМИ</c:v>
                </c:pt>
                <c:pt idx="5">
                  <c:v>Департамент общественной безопасности</c:v>
                </c:pt>
                <c:pt idx="6">
                  <c:v>Департамент дорожного хозяйства и транспорта</c:v>
                </c:pt>
                <c:pt idx="7">
                  <c:v>Департамент культуры</c:v>
                </c:pt>
                <c:pt idx="8">
                  <c:v>Департамент образования</c:v>
                </c:pt>
                <c:pt idx="9">
                  <c:v>Департамент градостроительной деятельности</c:v>
                </c:pt>
                <c:pt idx="10">
                  <c:v>Управления физ.культуры и спорта</c:v>
                </c:pt>
                <c:pt idx="11">
                  <c:v>Департамент городского хозяйства</c:v>
                </c:pt>
                <c:pt idx="12">
                  <c:v>Департмент инф.технологий и связи</c:v>
                </c:pt>
                <c:pt idx="13">
                  <c:v>Орг.управление</c:v>
                </c:pt>
              </c:strCache>
            </c:strRef>
          </c:cat>
          <c:val>
            <c:numRef>
              <c:f>Лист1!$D$26:$D$39</c:f>
              <c:numCache>
                <c:formatCode>#,##0_ ;[Red]\-#,##0\ </c:formatCode>
                <c:ptCount val="14"/>
                <c:pt idx="0">
                  <c:v>101675</c:v>
                </c:pt>
                <c:pt idx="1">
                  <c:v>121061</c:v>
                </c:pt>
                <c:pt idx="2">
                  <c:v>579813</c:v>
                </c:pt>
                <c:pt idx="3">
                  <c:v>629378</c:v>
                </c:pt>
                <c:pt idx="4">
                  <c:v>53609</c:v>
                </c:pt>
                <c:pt idx="5">
                  <c:v>134422</c:v>
                </c:pt>
                <c:pt idx="6">
                  <c:v>917773</c:v>
                </c:pt>
                <c:pt idx="7">
                  <c:v>838294</c:v>
                </c:pt>
                <c:pt idx="8">
                  <c:v>2292163</c:v>
                </c:pt>
                <c:pt idx="9">
                  <c:v>214087</c:v>
                </c:pt>
                <c:pt idx="10">
                  <c:v>551896</c:v>
                </c:pt>
                <c:pt idx="11">
                  <c:v>914281</c:v>
                </c:pt>
                <c:pt idx="12">
                  <c:v>294299</c:v>
                </c:pt>
                <c:pt idx="13">
                  <c:v>211579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632640"/>
        <c:axId val="101634432"/>
      </c:barChart>
      <c:catAx>
        <c:axId val="101632640"/>
        <c:scaling>
          <c:orientation val="minMax"/>
        </c:scaling>
        <c:delete val="0"/>
        <c:axPos val="l"/>
        <c:majorTickMark val="out"/>
        <c:minorTickMark val="none"/>
        <c:tickLblPos val="nextTo"/>
        <c:crossAx val="101634432"/>
        <c:crosses val="autoZero"/>
        <c:auto val="1"/>
        <c:lblAlgn val="ctr"/>
        <c:lblOffset val="100"/>
        <c:noMultiLvlLbl val="0"/>
      </c:catAx>
      <c:valAx>
        <c:axId val="1016344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01632640"/>
        <c:crosses val="autoZero"/>
        <c:crossBetween val="between"/>
        <c:dispUnits>
          <c:builtInUnit val="thousands"/>
        </c:dispUnits>
      </c:valAx>
    </c:plotArea>
    <c:legend>
      <c:legendPos val="r"/>
      <c:legendEntry>
        <c:idx val="1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Лист1!$B$12</c:f>
              <c:strCache>
                <c:ptCount val="1"/>
                <c:pt idx="0">
                  <c:v>Программные расходы</c:v>
                </c:pt>
              </c:strCache>
            </c:strRef>
          </c:tx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91,8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8</a:t>
                    </a:r>
                    <a:r>
                      <a:rPr lang="ru-RU" smtClean="0"/>
                      <a:t>0</a:t>
                    </a:r>
                    <a:r>
                      <a:rPr lang="en-US" smtClean="0"/>
                      <a:t>,</a:t>
                    </a:r>
                    <a:r>
                      <a:rPr lang="ru-RU" smtClean="0"/>
                      <a:t>6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36,</a:t>
                    </a:r>
                    <a:r>
                      <a:rPr lang="ru-RU" smtClean="0"/>
                      <a:t>4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Лист1!$C$11:$F$11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Лист1!$C$12:$F$12</c:f>
              <c:numCache>
                <c:formatCode>0.0%</c:formatCode>
                <c:ptCount val="4"/>
                <c:pt idx="0">
                  <c:v>0.92180680826302042</c:v>
                </c:pt>
                <c:pt idx="1">
                  <c:v>0.90817382307294359</c:v>
                </c:pt>
                <c:pt idx="2">
                  <c:v>0.81268717669480028</c:v>
                </c:pt>
                <c:pt idx="3">
                  <c:v>0.36767079074771397</c:v>
                </c:pt>
              </c:numCache>
            </c:numRef>
          </c:val>
        </c:ser>
        <c:ser>
          <c:idx val="1"/>
          <c:order val="1"/>
          <c:tx>
            <c:strRef>
              <c:f>Лист1!$B$13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invertIfNegative val="0"/>
          <c:cat>
            <c:numRef>
              <c:f>Лист1!$C$11:$F$11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Лист1!$C$13:$F$13</c:f>
              <c:numCache>
                <c:formatCode>0.0%</c:formatCode>
                <c:ptCount val="4"/>
                <c:pt idx="0">
                  <c:v>7.8193191736979917E-2</c:v>
                </c:pt>
                <c:pt idx="1">
                  <c:v>9.1826176927056524E-2</c:v>
                </c:pt>
                <c:pt idx="2">
                  <c:v>0.18731282330520024</c:v>
                </c:pt>
                <c:pt idx="3">
                  <c:v>0.63232920925228653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43565440"/>
        <c:axId val="43566976"/>
      </c:barChart>
      <c:catAx>
        <c:axId val="43565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3566976"/>
        <c:crosses val="autoZero"/>
        <c:auto val="1"/>
        <c:lblAlgn val="ctr"/>
        <c:lblOffset val="100"/>
        <c:noMultiLvlLbl val="0"/>
      </c:catAx>
      <c:valAx>
        <c:axId val="435669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356544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17358805707087E-2"/>
          <c:y val="1.3125574123200534E-2"/>
          <c:w val="0.92291193163094876"/>
          <c:h val="0.8389247400695378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Привлечение коммерческих кредитов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delete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5 </a:t>
                    </a:r>
                    <a:r>
                      <a:rPr lang="en-US" dirty="0" smtClean="0"/>
                      <a:t>636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051512088782681E-16"/>
                  <c:y val="-0.1233073778914438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6  270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Лист1!$B$1:$F$1</c:f>
              <c:strCache>
                <c:ptCount val="5"/>
                <c:pt idx="0">
                  <c:v>на 01.01.2018</c:v>
                </c:pt>
                <c:pt idx="1">
                  <c:v>01.01.2019</c:v>
                </c:pt>
                <c:pt idx="2">
                  <c:v>01.01.2020</c:v>
                </c:pt>
                <c:pt idx="3">
                  <c:v>01.01.2021</c:v>
                </c:pt>
                <c:pt idx="4">
                  <c:v>01.01.2022</c:v>
                </c:pt>
              </c:strCache>
            </c:strRef>
          </c:cat>
          <c:val>
            <c:numRef>
              <c:f>Лист1!$B$2:$F$2</c:f>
              <c:numCache>
                <c:formatCode>#,##0_ ;[Red]\-#,##0\ </c:formatCode>
                <c:ptCount val="5"/>
                <c:pt idx="0">
                  <c:v>5504</c:v>
                </c:pt>
                <c:pt idx="1">
                  <c:v>5756</c:v>
                </c:pt>
                <c:pt idx="2">
                  <c:v>6234</c:v>
                </c:pt>
                <c:pt idx="3">
                  <c:v>6280</c:v>
                </c:pt>
                <c:pt idx="4">
                  <c:v>6280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Привлечение бюджетных кредитов</c:v>
                </c:pt>
              </c:strCache>
            </c:strRef>
          </c:tx>
          <c:invertIfNegative val="0"/>
          <c:cat>
            <c:strRef>
              <c:f>Лист1!$B$1:$F$1</c:f>
              <c:strCache>
                <c:ptCount val="5"/>
                <c:pt idx="0">
                  <c:v>на 01.01.2018</c:v>
                </c:pt>
                <c:pt idx="1">
                  <c:v>01.01.2019</c:v>
                </c:pt>
                <c:pt idx="2">
                  <c:v>01.01.2020</c:v>
                </c:pt>
                <c:pt idx="3">
                  <c:v>01.01.2021</c:v>
                </c:pt>
                <c:pt idx="4">
                  <c:v>01.01.2022</c:v>
                </c:pt>
              </c:strCache>
            </c:strRef>
          </c:cat>
          <c:val>
            <c:numRef>
              <c:f>Лист1!$B$3:$F$3</c:f>
              <c:numCache>
                <c:formatCode>#,##0_ ;[Red]\-#,##0\ </c:formatCode>
                <c:ptCount val="5"/>
                <c:pt idx="0">
                  <c:v>218</c:v>
                </c:pt>
                <c:pt idx="1">
                  <c:v>183</c:v>
                </c:pt>
                <c:pt idx="2">
                  <c:v>46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Предоставление муниципальных гарантий</c:v>
                </c:pt>
              </c:strCache>
            </c:strRef>
          </c:tx>
          <c:invertIfNegative val="0"/>
          <c:cat>
            <c:strRef>
              <c:f>Лист1!$B$1:$F$1</c:f>
              <c:strCache>
                <c:ptCount val="5"/>
                <c:pt idx="0">
                  <c:v>на 01.01.2018</c:v>
                </c:pt>
                <c:pt idx="1">
                  <c:v>01.01.2019</c:v>
                </c:pt>
                <c:pt idx="2">
                  <c:v>01.01.2020</c:v>
                </c:pt>
                <c:pt idx="3">
                  <c:v>01.01.2021</c:v>
                </c:pt>
                <c:pt idx="4">
                  <c:v>01.01.2022</c:v>
                </c:pt>
              </c:strCache>
            </c:strRef>
          </c:cat>
          <c:val>
            <c:numRef>
              <c:f>Лист1!$B$4:$F$4</c:f>
              <c:numCache>
                <c:formatCode>#,##0_ ;[Red]\-#,##0\ </c:formatCode>
                <c:ptCount val="5"/>
                <c:pt idx="0">
                  <c:v>18</c:v>
                </c:pt>
                <c:pt idx="1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6941568"/>
        <c:axId val="116943104"/>
      </c:barChart>
      <c:lineChart>
        <c:grouping val="stacked"/>
        <c:varyColors val="0"/>
        <c:ser>
          <c:idx val="3"/>
          <c:order val="3"/>
          <c:tx>
            <c:strRef>
              <c:f>Лист1!$A$5</c:f>
              <c:strCache>
                <c:ptCount val="1"/>
                <c:pt idx="0">
                  <c:v>Стоимость обслуживания муниципального долга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2.0752269779507136E-2"/>
                  <c:y val="-2.94117647058823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1128404669260701E-2"/>
                  <c:y val="-3.186274509803924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416 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2481625594466516E-2"/>
                  <c:y val="-2.94117647058823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5940337224384342E-2"/>
                  <c:y val="-3.18627450980392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2481761764215659E-2"/>
                  <c:y val="-3.18627450980392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Лист1!$B$1:$F$1</c:f>
              <c:strCache>
                <c:ptCount val="5"/>
                <c:pt idx="0">
                  <c:v>на 01.01.2018</c:v>
                </c:pt>
                <c:pt idx="1">
                  <c:v>01.01.2019</c:v>
                </c:pt>
                <c:pt idx="2">
                  <c:v>01.01.2020</c:v>
                </c:pt>
                <c:pt idx="3">
                  <c:v>01.01.2021</c:v>
                </c:pt>
                <c:pt idx="4">
                  <c:v>01.01.2022</c:v>
                </c:pt>
              </c:strCache>
            </c:strRef>
          </c:cat>
          <c:val>
            <c:numRef>
              <c:f>Лист1!$B$5:$F$5</c:f>
              <c:numCache>
                <c:formatCode>#,##0_ ;[Red]\-#,##0\ </c:formatCode>
                <c:ptCount val="5"/>
                <c:pt idx="0">
                  <c:v>518</c:v>
                </c:pt>
                <c:pt idx="1">
                  <c:v>434</c:v>
                </c:pt>
                <c:pt idx="2">
                  <c:v>510</c:v>
                </c:pt>
                <c:pt idx="3">
                  <c:v>499</c:v>
                </c:pt>
                <c:pt idx="4">
                  <c:v>498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6941568"/>
        <c:axId val="116943104"/>
      </c:lineChart>
      <c:catAx>
        <c:axId val="116941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6943104"/>
        <c:crosses val="autoZero"/>
        <c:auto val="1"/>
        <c:lblAlgn val="ctr"/>
        <c:lblOffset val="100"/>
        <c:noMultiLvlLbl val="0"/>
      </c:catAx>
      <c:valAx>
        <c:axId val="116943104"/>
        <c:scaling>
          <c:orientation val="minMax"/>
        </c:scaling>
        <c:delete val="0"/>
        <c:axPos val="l"/>
        <c:numFmt formatCode="#,##0_ ;[Red]\-#,##0\ " sourceLinked="1"/>
        <c:majorTickMark val="out"/>
        <c:minorTickMark val="none"/>
        <c:tickLblPos val="nextTo"/>
        <c:spPr>
          <a:noFill/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694156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0.29268</cdr:x>
      <cdr:y>0.04531</cdr:y>
    </cdr:from>
    <cdr:to>
      <cdr:x>0.36896</cdr:x>
      <cdr:y>0.0697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 rot="10800000" flipV="1">
          <a:off x="2592260" y="252028"/>
          <a:ext cx="675611" cy="135623"/>
        </a:xfrm>
        <a:prstGeom xmlns:a="http://schemas.openxmlformats.org/drawingml/2006/main" prst="rect">
          <a:avLst/>
        </a:prstGeom>
        <a:ln xmlns:a="http://schemas.openxmlformats.org/drawingml/2006/main"/>
      </cdr:spPr>
      <cdr:style>
        <a:lnRef xmlns:a="http://schemas.openxmlformats.org/drawingml/2006/main" idx="0">
          <a:schemeClr val="accent3"/>
        </a:lnRef>
        <a:fillRef xmlns:a="http://schemas.openxmlformats.org/drawingml/2006/main" idx="3">
          <a:schemeClr val="accent3"/>
        </a:fillRef>
        <a:effectRef xmlns:a="http://schemas.openxmlformats.org/drawingml/2006/main" idx="3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00" dirty="0" smtClean="0">
              <a:solidFill>
                <a:schemeClr val="bg1"/>
              </a:solidFill>
              <a:latin typeface="+mj-lt"/>
            </a:rPr>
            <a:t>8</a:t>
          </a:r>
          <a:endParaRPr lang="ru-RU" sz="1000" dirty="0">
            <a:solidFill>
              <a:schemeClr val="bg1"/>
            </a:solidFill>
            <a:latin typeface="+mj-lt"/>
          </a:endParaRPr>
        </a:p>
      </cdr:txBody>
    </cdr:sp>
  </cdr:relSizeAnchor>
  <cdr:relSizeAnchor xmlns:cdr="http://schemas.openxmlformats.org/drawingml/2006/chartDrawing">
    <cdr:from>
      <cdr:x>0.026</cdr:x>
      <cdr:y>0.92085</cdr:y>
    </cdr:from>
    <cdr:to>
      <cdr:x>0.10644</cdr:x>
      <cdr:y>1</cdr:y>
    </cdr:to>
    <cdr:sp macro="" textlink="">
      <cdr:nvSpPr>
        <cdr:cNvPr id="3" name="TextBox 10"/>
        <cdr:cNvSpPr txBox="1"/>
      </cdr:nvSpPr>
      <cdr:spPr>
        <a:xfrm xmlns:a="http://schemas.openxmlformats.org/drawingml/2006/main">
          <a:off x="230312" y="6144096"/>
          <a:ext cx="712406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rPr>
            <a:t>15</a:t>
          </a:r>
          <a:endParaRPr lang="ru-RU" sz="2400" dirty="0">
            <a:solidFill>
              <a:schemeClr val="tx1">
                <a:lumMod val="50000"/>
                <a:lumOff val="50000"/>
              </a:schemeClr>
            </a:solidFill>
            <a:latin typeface="Georgia" panose="02040502050405020303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611375-4B57-4A19-8DF8-903DDE75B26A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4A5AE-73BE-4648-8147-8F12A17C04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736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CBE1F-C37A-4B4C-82A5-07526173B83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978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304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504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569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21732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6862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1A083-472C-45E2-9547-0ADADEADC9E5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48478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1700808"/>
            <a:ext cx="7668344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1916832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705143" y="469093"/>
            <a:ext cx="4104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kern="1400" dirty="0" smtClean="0">
                <a:solidFill>
                  <a:srgbClr val="3062B2"/>
                </a:solidFill>
                <a:latin typeface="Georgia" panose="02040502050405020303" pitchFamily="18" charset="0"/>
              </a:rPr>
              <a:t>Департамент финансов администрации</a:t>
            </a:r>
            <a:r>
              <a:rPr lang="ru-RU" sz="2000" kern="1400" dirty="0" smtClean="0">
                <a:solidFill>
                  <a:srgbClr val="3062B2"/>
                </a:solidFill>
                <a:latin typeface="Georgia" panose="02040502050405020303" pitchFamily="18" charset="0"/>
              </a:rPr>
              <a:t> </a:t>
            </a:r>
          </a:p>
          <a:p>
            <a:pPr algn="r"/>
            <a:r>
              <a:rPr lang="ru-RU" sz="2000" kern="1400" dirty="0" smtClean="0">
                <a:solidFill>
                  <a:srgbClr val="3062B2"/>
                </a:solidFill>
                <a:latin typeface="Georgia" panose="02040502050405020303" pitchFamily="18" charset="0"/>
              </a:rPr>
              <a:t>городского округа Тольятти</a:t>
            </a:r>
            <a:endParaRPr lang="ru-RU" sz="2000" kern="1400" dirty="0">
              <a:solidFill>
                <a:srgbClr val="3062B2"/>
              </a:solidFill>
              <a:latin typeface="Georgia" panose="02040502050405020303" pitchFamily="18" charset="0"/>
            </a:endParaRPr>
          </a:p>
        </p:txBody>
      </p:sp>
      <p:pic>
        <p:nvPicPr>
          <p:cNvPr id="8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552" y="363029"/>
            <a:ext cx="707169" cy="86177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627784" y="6093296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5536" y="2492896"/>
            <a:ext cx="8496944" cy="2448272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городского округа Тольятти на 2019 год      и  плановый период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 и 2021 годов</a:t>
            </a:r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31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0210" y="1015663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75856" y="6288527"/>
            <a:ext cx="5868144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6093296"/>
            <a:ext cx="71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11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4991" y="4514707"/>
            <a:ext cx="2520280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21,1 млн.руб.</a:t>
            </a:r>
          </a:p>
          <a:p>
            <a:pPr algn="ctr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Капитальный ремонт кровли</a:t>
            </a:r>
          </a:p>
          <a:p>
            <a:pPr algn="ctr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( 13 зданий МБУ,          1 СДЮСШОР, 2 ДШИ и 1 ХШ)</a:t>
            </a: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67844" y="1412774"/>
            <a:ext cx="2736304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6,6 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Капитальный ремонт зданий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(Тольяттинской филармонии и  Тольяттинского краеведческого музея, Гимназии №35)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55876" y="3000726"/>
            <a:ext cx="2448272" cy="13234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городского округа Тольятти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201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г.</a:t>
            </a:r>
          </a:p>
          <a:p>
            <a:pPr algn="ctr"/>
            <a:r>
              <a:rPr lang="ru-RU" sz="2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71,8  млн.руб.</a:t>
            </a:r>
            <a:endParaRPr lang="ru-RU" sz="20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88540" y="4437112"/>
            <a:ext cx="2947956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ru-RU" sz="1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Строительство 3-х детских садов 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мкр.Калина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мкр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Жигулевское море,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мкр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«Северный»)</a:t>
            </a:r>
          </a:p>
          <a:p>
            <a:pPr algn="ctr"/>
            <a:endParaRPr lang="ru-RU" sz="1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419872" y="4797731"/>
            <a:ext cx="2448272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10,4 </a:t>
            </a:r>
            <a:r>
              <a:rPr lang="ru-RU" sz="1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ПСД на реконструкцию зданий 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(МБУ детского сада №36 «Якорек »,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МБУ«Лицей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№6»,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УСК «Олимп»)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0"/>
            <a:ext cx="87129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Расходы бюджета на строительство, капитальный ремонт, разработку проектно-сметной-документации   в 2019 г. по объектам социальной инфраструктуры</a:t>
            </a:r>
            <a:endParaRPr lang="ru-RU" sz="20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0007" y="2204864"/>
            <a:ext cx="2448272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1,1 </a:t>
            </a:r>
            <a:r>
              <a:rPr lang="ru-RU" sz="14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Расходы на организацию летнего отдыха в детских лагерях</a:t>
            </a: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58532" y="2194151"/>
            <a:ext cx="2947956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12,6 </a:t>
            </a:r>
            <a:r>
              <a:rPr lang="ru-RU" sz="14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Капитальный ремонт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оснащение основными средствами зданий, пригодных для создания дополнительных мест детям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6093296"/>
            <a:ext cx="71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12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62818" y="3310937"/>
            <a:ext cx="2448272" cy="17543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осуществление дорожной деятельности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г.о.Тольятти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2019 г.                                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50,3 </a:t>
            </a:r>
            <a:r>
              <a:rPr lang="ru-RU" b="1" u="sng" dirty="0" err="1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9512" y="4061084"/>
            <a:ext cx="2592288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33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млн.руб.- с/ф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Ремонт дорог местного значения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94704" y="4061084"/>
            <a:ext cx="2592288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14,4млн.руб.-с/</a:t>
            </a:r>
            <a:r>
              <a:rPr lang="ru-RU" sz="1400" b="1" u="sng" dirty="0" err="1" smtClean="0">
                <a:latin typeface="Times New Roman" pitchFamily="18" charset="0"/>
                <a:cs typeface="Times New Roman" pitchFamily="18" charset="0"/>
              </a:rPr>
              <a:t>ф</a:t>
            </a:r>
            <a:endParaRPr lang="ru-RU" sz="1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Ремонт дворовых территорий многоквартирных домов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51520" y="0"/>
            <a:ext cx="86354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Расходы на строительство, реконструкцию, ремонт дорог, капитальный ремонт дворов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,</a:t>
            </a: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дворовых территорий и мероприятий по обеспечению безопасности дорожного движения, с привлечением средств вышестоящего бюджета,                   на  2019 год</a:t>
            </a:r>
            <a:endParaRPr lang="ru-RU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18801" y="1484784"/>
            <a:ext cx="2592289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2,4млн.руб.- с/</a:t>
            </a:r>
            <a:r>
              <a:rPr lang="ru-RU" sz="1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1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Строительство магистральной улицы общегородского значения регулируемого  движения ул. Офицерской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трелка вправо 1"/>
          <p:cNvSpPr/>
          <p:nvPr/>
        </p:nvSpPr>
        <p:spPr>
          <a:xfrm rot="16200000">
            <a:off x="4352502" y="2846933"/>
            <a:ext cx="50405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0800000">
            <a:off x="2809965" y="4188100"/>
            <a:ext cx="57606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5911090" y="4168155"/>
            <a:ext cx="43204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67544" y="1061829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05549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6093296"/>
            <a:ext cx="71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13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75656" y="1052736"/>
            <a:ext cx="2880320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0,1 млн.руб.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электронной книги «Они строили АВТОВАЗ, АВТОВАЗ построил нас» (собрание материалов, воспоминаний, фотодокументов)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36096" y="1052736"/>
            <a:ext cx="2520280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2,4 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Реконструкция и строительство магистральной улицы  Офицерской от Южного шоссе до ул. Ворошилова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47864" y="2852936"/>
            <a:ext cx="2448272" cy="13234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 городского округа Тольятти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201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-2021 гг.</a:t>
            </a:r>
          </a:p>
          <a:p>
            <a:pPr algn="ctr"/>
            <a:r>
              <a:rPr lang="ru-RU" sz="2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102,9 млн.руб.</a:t>
            </a:r>
            <a:endParaRPr lang="ru-RU" sz="20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1520" y="2564905"/>
            <a:ext cx="2592288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4, 2 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Строительство ФОК   для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МБУ ДО СДЮСШОР № 8 «Союз»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00192" y="2564904"/>
            <a:ext cx="2592288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>
                <a:latin typeface="Times New Roman" pitchFamily="18" charset="0"/>
                <a:cs typeface="Times New Roman" pitchFamily="18" charset="0"/>
              </a:rPr>
              <a:t>1,9 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 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Проектирование и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реконструкция набережной Автозаводского района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364088" y="4941168"/>
            <a:ext cx="3456384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8,4 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Корректировка проектной документации и строительство  автомобильной дороги по ул. Механизаторов от ул. Громовой до ул. Лизы Чайкиной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1560" y="5013176"/>
            <a:ext cx="3528392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>
                <a:latin typeface="Times New Roman" pitchFamily="18" charset="0"/>
                <a:cs typeface="Times New Roman" pitchFamily="18" charset="0"/>
              </a:rPr>
              <a:t>24, 3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 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Строительство объекта "Выставочный зал в честь 50-летия АвтоВАЗа и выпуска первого легкового автомобиля со сквером, игровыми площадками и фонтаном"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0"/>
            <a:ext cx="871296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Основные мероприятия,  включенные в План по подготовке и проведению празднования 50-летия выпуска первого легкового автомобиля ВАЗ в городском округе Тольятти  </a:t>
            </a:r>
            <a:endParaRPr lang="ru-RU" sz="15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0800000" flipV="1">
            <a:off x="403920" y="3743420"/>
            <a:ext cx="2592288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5,3млн.руб.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Строительство ФОК   для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МБУ ДО СДЮСШОР № 7 «Акробат»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12160" y="3645024"/>
            <a:ext cx="2592288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56,3</a:t>
            </a:r>
            <a:r>
              <a:rPr lang="en-US" sz="1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 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Проектирование и </a:t>
            </a:r>
          </a:p>
          <a:p>
            <a:pPr algn="ctr"/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строительство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общеобразовательных школ в 18 и 20 кварталах</a:t>
            </a:r>
          </a:p>
        </p:txBody>
      </p:sp>
    </p:spTree>
    <p:extLst>
      <p:ext uri="{BB962C8B-B14F-4D97-AF65-F5344CB8AC3E}">
        <p14:creationId xmlns:p14="http://schemas.microsoft.com/office/powerpoint/2010/main" val="319049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6093296"/>
            <a:ext cx="71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14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87624" y="1844824"/>
            <a:ext cx="3312368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МП «Формирование современной городской среды»            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(национальный проект)</a:t>
            </a:r>
          </a:p>
          <a:p>
            <a:pPr algn="ctr"/>
            <a:r>
              <a:rPr lang="ru-RU" sz="1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101,8 млн.руб.</a:t>
            </a:r>
            <a:endPara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32040" y="2132856"/>
            <a:ext cx="2952328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МП «Благоустройство территории городского округа Тольятти»</a:t>
            </a:r>
          </a:p>
          <a:p>
            <a:pPr algn="ctr"/>
            <a:r>
              <a:rPr lang="ru-RU" sz="1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69,4 млн.руб.</a:t>
            </a:r>
            <a:endPara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87824" y="1052736"/>
            <a:ext cx="3456384" cy="7078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0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dirty="0"/>
              <a:t>Бюджет на 2019 год</a:t>
            </a:r>
          </a:p>
          <a:p>
            <a:r>
              <a:rPr lang="ru-RU" u="sng" dirty="0"/>
              <a:t>171,2  млн.руб.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87624" y="3068960"/>
            <a:ext cx="3312368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Благоустройство дворовых территорий </a:t>
            </a:r>
          </a:p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11,1млн.руб.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(софинансирование 10%)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32040" y="3356992"/>
            <a:ext cx="2952328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Комплексное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благоустройство внутриквартальных (придомовых) территорий</a:t>
            </a:r>
          </a:p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42,5 млн.руб.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932040" y="4437112"/>
            <a:ext cx="2952328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Реализация конкурса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«Наш микрорайон»  </a:t>
            </a:r>
          </a:p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25,5  млн.руб.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87624" y="4149080"/>
            <a:ext cx="3312368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Благоустройство общественных территорий  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90,7 млн.руб.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т.ч.: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– 74 млн.руб.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(б-р Гая)- с/ф 10 %-7,3 млн. руб., вышестоящие средства- 66,5 млн. руб.),</a:t>
            </a:r>
          </a:p>
          <a:p>
            <a:pPr algn="ctr">
              <a:buFontTx/>
              <a:buChar char="-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16,7 млн.руб.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(софинансирование 10%) (Центральная площадь, набережная Комсомольского района(1-й этап),  Итальянский сквер)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0"/>
            <a:ext cx="871296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Мероприятия,  включенные в бюджет городского округа на  благоустройство территорий</a:t>
            </a:r>
          </a:p>
          <a:p>
            <a:pPr algn="r"/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27" name="Выгнутая влево стрелка 26"/>
          <p:cNvSpPr/>
          <p:nvPr/>
        </p:nvSpPr>
        <p:spPr>
          <a:xfrm>
            <a:off x="467544" y="2564904"/>
            <a:ext cx="720080" cy="3240360"/>
          </a:xfrm>
          <a:prstGeom prst="curvedRightArrow">
            <a:avLst>
              <a:gd name="adj1" fmla="val 25000"/>
              <a:gd name="adj2" fmla="val 41371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9" name="Выгнутая вправо стрелка 28"/>
          <p:cNvSpPr/>
          <p:nvPr/>
        </p:nvSpPr>
        <p:spPr>
          <a:xfrm>
            <a:off x="7884368" y="2564904"/>
            <a:ext cx="720080" cy="3312368"/>
          </a:xfrm>
          <a:prstGeom prst="curvedLeftArrow">
            <a:avLst>
              <a:gd name="adj1" fmla="val 25000"/>
              <a:gd name="adj2" fmla="val 45965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32040" y="5373216"/>
            <a:ext cx="2952328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Обустройство береговых зон</a:t>
            </a:r>
          </a:p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1,4 млн.руб.</a:t>
            </a:r>
          </a:p>
        </p:txBody>
      </p:sp>
    </p:spTree>
    <p:extLst>
      <p:ext uri="{BB962C8B-B14F-4D97-AF65-F5344CB8AC3E}">
        <p14:creationId xmlns:p14="http://schemas.microsoft.com/office/powerpoint/2010/main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8849486"/>
              </p:ext>
            </p:extLst>
          </p:nvPr>
        </p:nvGraphicFramePr>
        <p:xfrm>
          <a:off x="107504" y="872716"/>
          <a:ext cx="8856984" cy="5561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331640" y="188640"/>
            <a:ext cx="727280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Уровень долговой нагрузки в период 2017-2021 годов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(млн.руб.)</a:t>
            </a:r>
          </a:p>
        </p:txBody>
      </p:sp>
      <p:sp>
        <p:nvSpPr>
          <p:cNvPr id="8" name="Прямоугольник 7"/>
          <p:cNvSpPr/>
          <p:nvPr/>
        </p:nvSpPr>
        <p:spPr>
          <a:xfrm rot="10800000" flipV="1">
            <a:off x="1043608" y="1124744"/>
            <a:ext cx="720080" cy="216024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+mj-lt"/>
              </a:rPr>
              <a:t>18</a:t>
            </a:r>
            <a:endParaRPr lang="ru-RU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10800000" flipV="1">
            <a:off x="1043608" y="1340768"/>
            <a:ext cx="720080" cy="648072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+mj-lt"/>
              </a:rPr>
              <a:t>218</a:t>
            </a:r>
            <a:endParaRPr lang="ru-RU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2699792" y="1268760"/>
            <a:ext cx="675560" cy="51244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+mj-lt"/>
              </a:rPr>
              <a:t>287</a:t>
            </a:r>
            <a:endParaRPr lang="ru-RU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10800000" flipV="1">
            <a:off x="4283968" y="1052736"/>
            <a:ext cx="720080" cy="36842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+mj-lt"/>
              </a:rPr>
              <a:t>150</a:t>
            </a:r>
            <a:endParaRPr lang="ru-RU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3968" y="1412776"/>
            <a:ext cx="720080" cy="4176464"/>
          </a:xfrm>
          <a:prstGeom prst="rect">
            <a:avLst/>
          </a:prstGeom>
          <a:solidFill>
            <a:srgbClr val="0070C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 rot="10800000" flipV="1">
            <a:off x="5940152" y="1124744"/>
            <a:ext cx="720080" cy="296416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+mj-lt"/>
              </a:rPr>
              <a:t>102</a:t>
            </a:r>
            <a:endParaRPr lang="ru-RU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940152" y="1412776"/>
            <a:ext cx="720080" cy="4176464"/>
          </a:xfrm>
          <a:prstGeom prst="rect">
            <a:avLst/>
          </a:prstGeom>
          <a:solidFill>
            <a:srgbClr val="0070C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043608" y="1988840"/>
            <a:ext cx="720080" cy="3600400"/>
          </a:xfrm>
          <a:prstGeom prst="rect">
            <a:avLst/>
          </a:prstGeom>
          <a:solidFill>
            <a:srgbClr val="0070C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1362808" y="5266592"/>
            <a:ext cx="6585438" cy="54219"/>
          </a:xfrm>
          <a:custGeom>
            <a:avLst/>
            <a:gdLst>
              <a:gd name="connsiteX0" fmla="*/ 0 w 6585438"/>
              <a:gd name="connsiteY0" fmla="*/ 8793 h 54219"/>
              <a:gd name="connsiteX1" fmla="*/ 1679330 w 6585438"/>
              <a:gd name="connsiteY1" fmla="*/ 52754 h 54219"/>
              <a:gd name="connsiteX2" fmla="*/ 3323492 w 6585438"/>
              <a:gd name="connsiteY2" fmla="*/ 0 h 54219"/>
              <a:gd name="connsiteX3" fmla="*/ 4976446 w 6585438"/>
              <a:gd name="connsiteY3" fmla="*/ 17585 h 54219"/>
              <a:gd name="connsiteX4" fmla="*/ 6585438 w 6585438"/>
              <a:gd name="connsiteY4" fmla="*/ 8793 h 54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85438" h="54219">
                <a:moveTo>
                  <a:pt x="0" y="8793"/>
                </a:moveTo>
                <a:cubicBezTo>
                  <a:pt x="562707" y="31506"/>
                  <a:pt x="1125415" y="54219"/>
                  <a:pt x="1679330" y="52754"/>
                </a:cubicBezTo>
                <a:cubicBezTo>
                  <a:pt x="2233245" y="51289"/>
                  <a:pt x="3323492" y="0"/>
                  <a:pt x="3323492" y="0"/>
                </a:cubicBezTo>
                <a:lnTo>
                  <a:pt x="4976446" y="17585"/>
                </a:lnTo>
                <a:lnTo>
                  <a:pt x="6585438" y="8793"/>
                </a:lnTo>
              </a:path>
            </a:pathLst>
          </a:custGeom>
          <a:solidFill>
            <a:srgbClr val="882B9B"/>
          </a:solidFill>
          <a:ln w="63500">
            <a:solidFill>
              <a:srgbClr val="A555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043608" y="3789040"/>
            <a:ext cx="792088" cy="288032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5 504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283968" y="3284984"/>
            <a:ext cx="648072" cy="288032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5 784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940152" y="2924944"/>
            <a:ext cx="792088" cy="288032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6 109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115616" y="4941168"/>
            <a:ext cx="576064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518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355976" y="4869160"/>
            <a:ext cx="576064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510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012160" y="4941168"/>
            <a:ext cx="576064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499</a:t>
            </a:r>
            <a:endParaRPr lang="ru-RU" sz="14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6093296"/>
            <a:ext cx="71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16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3528" y="1196752"/>
            <a:ext cx="2583904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01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1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 в честь50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летия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АвтоВАЗа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(10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с/ф)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31840" y="1988841"/>
            <a:ext cx="2556284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95,6                          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Капитальный ремонт зданий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(Филармония, краеведческий музей, Гимназия №35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19,2 - с/ф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12160" y="1196752"/>
            <a:ext cx="2952328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87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Улучшение жилищных условий молодым семьям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(30 - с/ф)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0"/>
            <a:ext cx="88569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Планируемые   поступления из вышестоящего бюджета в     </a:t>
            </a:r>
          </a:p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  </a:t>
            </a:r>
            <a:r>
              <a:rPr lang="ru-RU" sz="2000" b="1" dirty="0" smtClean="0">
                <a:solidFill>
                  <a:srgbClr val="FF0000"/>
                </a:solidFill>
                <a:latin typeface="Georgia" pitchFamily="18" charset="0"/>
              </a:rPr>
              <a:t>               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2019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-2021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г.                   (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млн.руб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.)</a:t>
            </a:r>
            <a:endParaRPr lang="ru-RU" sz="20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06203" y="1212922"/>
            <a:ext cx="2581922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4129,7</a:t>
            </a:r>
            <a:r>
              <a:rPr lang="ru-RU" sz="1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Субвенции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3528" y="3717032"/>
            <a:ext cx="2583904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400                                       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осуществление дорожной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деятельности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(92,1 - с/ф)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12160" y="2492896"/>
            <a:ext cx="2952328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Благоустройство дворов 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(11 - с/ф)</a:t>
            </a:r>
          </a:p>
          <a:p>
            <a:pPr algn="ctr"/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12160" y="3714264"/>
            <a:ext cx="2952328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216                                    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Благоустройство общественных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территорий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(24 - с/ф)</a:t>
            </a:r>
          </a:p>
          <a:p>
            <a:pPr algn="ctr"/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3528" y="2492896"/>
            <a:ext cx="2583904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314                               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Строительство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д/садов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(20 - с/ф)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012160" y="5139188"/>
            <a:ext cx="2952328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3,8                                 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Лесовосстановление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(0,5 - с/ф)</a:t>
            </a:r>
          </a:p>
          <a:p>
            <a:pPr algn="ctr"/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31839" y="4782653"/>
            <a:ext cx="2566651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13,7                                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и проведение мероприятий с несовершеннолетними в период каникул и свободное от учебы время (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18,7- с/ф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31840" y="3393285"/>
            <a:ext cx="2556284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82,9                                   </a:t>
            </a:r>
            <a:r>
              <a:rPr lang="ru-RU" sz="1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на обеспечение летнего отдыха в детских оздоровительных лагерях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3,1-с/ф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0282" y="5214097"/>
            <a:ext cx="2557150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1,1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Расходы на оказание поддержки добровольных народных дружин </a:t>
            </a:r>
          </a:p>
        </p:txBody>
      </p:sp>
    </p:spTree>
    <p:extLst>
      <p:ext uri="{BB962C8B-B14F-4D97-AF65-F5344CB8AC3E}">
        <p14:creationId xmlns:p14="http://schemas.microsoft.com/office/powerpoint/2010/main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6186499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3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703099"/>
              </p:ext>
            </p:extLst>
          </p:nvPr>
        </p:nvGraphicFramePr>
        <p:xfrm>
          <a:off x="611560" y="980729"/>
          <a:ext cx="8280920" cy="2736303"/>
        </p:xfrm>
        <a:graphic>
          <a:graphicData uri="http://schemas.openxmlformats.org/drawingml/2006/table">
            <a:tbl>
              <a:tblPr/>
              <a:tblGrid>
                <a:gridCol w="2498554"/>
                <a:gridCol w="1213583"/>
                <a:gridCol w="1213583"/>
                <a:gridCol w="1065029"/>
                <a:gridCol w="1076588"/>
                <a:gridCol w="1213583"/>
              </a:tblGrid>
              <a:tr h="487665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 год </a:t>
                      </a: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(план) 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(план)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год </a:t>
                      </a: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год </a:t>
                      </a: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 </a:t>
                      </a: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26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собственные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6 383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518</a:t>
                      </a:r>
                      <a:endParaRPr lang="ru-RU" sz="1400" b="0" i="0" u="none" strike="noStrike" kern="1200" dirty="0">
                        <a:solidFill>
                          <a:srgbClr val="0000FF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6 785</a:t>
                      </a:r>
                      <a:endParaRPr lang="ru-RU" sz="1400" b="0" i="0" u="none" strike="noStrike" kern="1200" dirty="0">
                        <a:solidFill>
                          <a:srgbClr val="0000FF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7 051</a:t>
                      </a:r>
                      <a:endParaRPr lang="ru-RU" sz="1400" b="0" i="0" u="none" strike="noStrike" kern="1200" dirty="0">
                        <a:solidFill>
                          <a:srgbClr val="0000FF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426</a:t>
                      </a:r>
                      <a:endParaRPr lang="ru-RU" sz="1400" b="0" i="0" u="none" strike="noStrike" kern="1200" dirty="0">
                        <a:solidFill>
                          <a:srgbClr val="0000FF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21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Безвозмездные перечисления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6 348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749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855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1621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всего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12 731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267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640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7 133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442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42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за счет собственных средств бюджета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6 737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177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400" b="0" i="0" u="none" strike="noStrik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7 018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343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501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43242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за счет средств вышестоящих бюджетов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6 319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571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836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35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всего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13 056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748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7 854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410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501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1621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Дефицит (-) / профицит (+)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-325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481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-214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-277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-59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21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Дефицит (%)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7,4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3,1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3,9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0,8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11560" y="116632"/>
            <a:ext cx="828092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Основные параметры бюджета в период 2017 – 2021 годов                                                                                           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(</a:t>
            </a: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млн.руб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.)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994271933"/>
              </p:ext>
            </p:extLst>
          </p:nvPr>
        </p:nvGraphicFramePr>
        <p:xfrm>
          <a:off x="971600" y="3715244"/>
          <a:ext cx="6587637" cy="2611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896526"/>
            <a:ext cx="8676456" cy="228218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50164" y="6186499"/>
            <a:ext cx="6403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4</a:t>
            </a:r>
          </a:p>
          <a:p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0363" y="188640"/>
            <a:ext cx="81781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Структура собственных доходов на 2019 год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(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млн.руб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.)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423668066"/>
              </p:ext>
            </p:extLst>
          </p:nvPr>
        </p:nvGraphicFramePr>
        <p:xfrm>
          <a:off x="570362" y="1124744"/>
          <a:ext cx="8466133" cy="5201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481192" y="7580486"/>
            <a:ext cx="2133600" cy="365125"/>
          </a:xfrm>
        </p:spPr>
        <p:txBody>
          <a:bodyPr>
            <a:normAutofit/>
          </a:bodyPr>
          <a:lstStyle/>
          <a:p>
            <a:fld id="{DC2B8DA6-A580-462F-BEC7-C9425A91E20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27584" y="1313384"/>
            <a:ext cx="395753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Налог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доходы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физических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лиц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27584" y="4841776"/>
            <a:ext cx="396044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Доходы от реализации имущества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27584" y="3833664"/>
            <a:ext cx="395753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Аренда имущества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55576" y="6353944"/>
            <a:ext cx="4224469" cy="504056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400" b="1" dirty="0" err="1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Итого</a:t>
            </a:r>
            <a:r>
              <a:rPr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201</a:t>
            </a: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9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400" b="1" dirty="0" err="1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год</a:t>
            </a:r>
            <a:endParaRPr lang="ru-RU" sz="1400" b="1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08105" y="6353944"/>
            <a:ext cx="2952328" cy="476671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6 </a:t>
            </a: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785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400" b="1" dirty="0" err="1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400" b="1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400" b="1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27584" y="2321496"/>
            <a:ext cx="396044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Налог на имущество физических лиц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27584" y="5345832"/>
            <a:ext cx="396044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Доходы от продажи земельных участков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580113" y="1313384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3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755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580113" y="4841776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27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580113" y="2321496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635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580113" y="5345832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32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580113" y="3833664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79</a:t>
            </a:r>
            <a:r>
              <a:rPr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55576" y="737320"/>
            <a:ext cx="4136459" cy="504056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Основные источники 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собственных доходов</a:t>
            </a:r>
            <a:endParaRPr lang="ru-RU" sz="1400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508105" y="737320"/>
            <a:ext cx="2952328" cy="504056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201</a:t>
            </a: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9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год</a:t>
            </a:r>
          </a:p>
        </p:txBody>
      </p:sp>
      <p:sp>
        <p:nvSpPr>
          <p:cNvPr id="31" name="Заголовок 7"/>
          <p:cNvSpPr txBox="1">
            <a:spLocks/>
          </p:cNvSpPr>
          <p:nvPr/>
        </p:nvSpPr>
        <p:spPr>
          <a:xfrm>
            <a:off x="179512" y="0"/>
            <a:ext cx="851763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R="0" lvl="0" indent="0" algn="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Основные источники доходной части бюджета на 201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9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год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827584" y="5849888"/>
            <a:ext cx="396044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Штрафы, санкции, возмещение ущерба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5580113" y="5849888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70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4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3131840" y="7403018"/>
            <a:ext cx="2895600" cy="365125"/>
          </a:xfrm>
        </p:spPr>
        <p:txBody>
          <a:bodyPr/>
          <a:lstStyle/>
          <a:p>
            <a:pPr algn="ctr"/>
            <a:r>
              <a:rPr lang="ru-RU" sz="1400" dirty="0" smtClean="0"/>
              <a:t>Тольятти, 201</a:t>
            </a:r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827584" y="4337720"/>
            <a:ext cx="395753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Доходы от размещения рекламы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580113" y="4337720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69</a:t>
            </a:r>
            <a:r>
              <a:rPr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827584" y="3329608"/>
            <a:ext cx="396044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Аренда земли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580113" y="3329608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545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827584" y="1817440"/>
            <a:ext cx="396044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Налоги 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на совокупный доход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5580113" y="1817440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355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827584" y="2825552"/>
            <a:ext cx="396044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Земельный налог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5580113" y="2825552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841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31202" y="6186499"/>
            <a:ext cx="640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5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2962"/>
            <a:ext cx="8676456" cy="217765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640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6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116632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Функциональная структура расходов в 2019 году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(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млн.руб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.)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506185684"/>
              </p:ext>
            </p:extLst>
          </p:nvPr>
        </p:nvGraphicFramePr>
        <p:xfrm>
          <a:off x="467544" y="1052736"/>
          <a:ext cx="8352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5727921"/>
              </p:ext>
            </p:extLst>
          </p:nvPr>
        </p:nvGraphicFramePr>
        <p:xfrm>
          <a:off x="674414" y="980727"/>
          <a:ext cx="824491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619891"/>
              </p:ext>
            </p:extLst>
          </p:nvPr>
        </p:nvGraphicFramePr>
        <p:xfrm>
          <a:off x="650962" y="1052737"/>
          <a:ext cx="831352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57224" y="0"/>
            <a:ext cx="77472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Ведомственная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                          структура расходов в 2019 году        (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млн.руб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.)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Georgia" pitchFamily="18" charset="0"/>
              </a:rPr>
              <a:t>ГОТОВ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19064" y="642918"/>
            <a:ext cx="8424936" cy="252028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31202" y="6186498"/>
            <a:ext cx="640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7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2856675"/>
              </p:ext>
            </p:extLst>
          </p:nvPr>
        </p:nvGraphicFramePr>
        <p:xfrm>
          <a:off x="971600" y="894946"/>
          <a:ext cx="7776864" cy="5431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424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8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871929"/>
              </p:ext>
            </p:extLst>
          </p:nvPr>
        </p:nvGraphicFramePr>
        <p:xfrm>
          <a:off x="331202" y="1092452"/>
          <a:ext cx="8468616" cy="2912612"/>
        </p:xfrm>
        <a:graphic>
          <a:graphicData uri="http://schemas.openxmlformats.org/drawingml/2006/table">
            <a:tbl>
              <a:tblPr/>
              <a:tblGrid>
                <a:gridCol w="1452776"/>
                <a:gridCol w="915814"/>
                <a:gridCol w="864096"/>
                <a:gridCol w="864096"/>
                <a:gridCol w="792088"/>
                <a:gridCol w="864096"/>
                <a:gridCol w="792088"/>
                <a:gridCol w="936104"/>
                <a:gridCol w="987458"/>
              </a:tblGrid>
              <a:tr h="12039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Наименование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2018 год</a:t>
                      </a:r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2019 год</a:t>
                      </a:r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2020 год</a:t>
                      </a:r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2021 год</a:t>
                      </a:r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44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план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к объёму   расходов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план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к объёму   расходов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план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к объёму   расходов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план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к объёму  </a:t>
                      </a:r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расходов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65013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бюджета, </a:t>
                      </a:r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13 748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44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реализацию муниципальных программ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12673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92,2%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5 970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2 734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17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непрограммную деятельность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7,8%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755576" y="116632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Распределение программных и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непрограммных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расходов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в 2018 – 2021 годах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(млн. руб.)</a:t>
            </a:r>
            <a:endParaRPr lang="ru-RU" sz="16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4595000"/>
              </p:ext>
            </p:extLst>
          </p:nvPr>
        </p:nvGraphicFramePr>
        <p:xfrm>
          <a:off x="1187624" y="4221088"/>
          <a:ext cx="6680076" cy="2321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764704"/>
            <a:ext cx="8892480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496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9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7544" y="1916832"/>
            <a:ext cx="3024336" cy="792088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Строительство образовательных учреждений с созданием дополнительных мест для детей от 2 месяцев до 3 лет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851920" y="3212976"/>
            <a:ext cx="4752528" cy="864096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Обеспечение сохранности муниципального имущества, создание безопасных условий проживания граждан в жилых помещениях многоквартирных домов, находящихся  в муниципальной собственности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7544" y="1124744"/>
            <a:ext cx="3024336" cy="684213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Социальная сфера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51920" y="1124744"/>
            <a:ext cx="4752528" cy="684213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Сфера жилищно-коммунального хозяйства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67544" y="3284984"/>
            <a:ext cx="3024336" cy="1152128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 действующей сети муниципальных учреждений, сохранение контингента занимающихся в учреждениях дополнительного образования  на уровне предыдущего периода 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67544" y="4509120"/>
            <a:ext cx="3024336" cy="991765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Улучшение жилищных условий молодых семей в рамках реализации муниципальной программы "Молодой семье – доступное жильё</a:t>
            </a:r>
            <a:r>
              <a:rPr lang="en-US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67544" y="5589240"/>
            <a:ext cx="3024336" cy="631725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Выполнение в полном размере принятых публичных нормативных обязательств перед населением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851920" y="4221087"/>
            <a:ext cx="4752528" cy="1999877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Выполнение мероприятий по поддержанию в технически исправном состоянии сетей и сооружений ливневой канализации,  устранению аварийных ситуаций на оборудовании и сетях инженерной инфраструктуры,  поддержанию в технически исправном эксплуатационном состоянии сетей уличного (наружного) освещения содержанию объектов и сетей инженерной инфраструктуры, оформленных в муниципальную собственность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851920" y="1916832"/>
            <a:ext cx="4752528" cy="1152128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Выполнение работ по санитарной очистке территорий городского округа, благоустройству территорий, содержанию мест захоронения, комплексному содержанию территорий общего пользования, жилых кварталов и объектов озеленения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67544" y="2780928"/>
            <a:ext cx="3024336" cy="432048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Строительство физкультурно-оздоровительного комплекса</a:t>
            </a:r>
            <a:endParaRPr lang="ru-RU" sz="13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115616" y="188640"/>
            <a:ext cx="76683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Развитие приоритетных направлений расходов из бюджета городского округа Тольятти на 2019-2020годы </a:t>
            </a:r>
          </a:p>
        </p:txBody>
      </p:sp>
    </p:spTree>
    <p:extLst>
      <p:ext uri="{BB962C8B-B14F-4D97-AF65-F5344CB8AC3E}">
        <p14:creationId xmlns:p14="http://schemas.microsoft.com/office/powerpoint/2010/main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6093296"/>
            <a:ext cx="71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10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7544" y="2060848"/>
            <a:ext cx="2304256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63,9 млн.руб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Публично-нормативные обязательства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44208" y="2060848"/>
            <a:ext cx="2376264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35,3 млн.руб.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Улучшение жилищных условий молодым семьям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91880" y="2492896"/>
            <a:ext cx="2448272" cy="13234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0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dirty="0"/>
              <a:t>Бюджет городского округа Тольятти</a:t>
            </a:r>
          </a:p>
          <a:p>
            <a:r>
              <a:rPr lang="ru-RU" dirty="0"/>
              <a:t>на 201</a:t>
            </a:r>
            <a:r>
              <a:rPr lang="en-US" dirty="0"/>
              <a:t>9</a:t>
            </a:r>
            <a:r>
              <a:rPr lang="ru-RU" dirty="0"/>
              <a:t> г.</a:t>
            </a:r>
          </a:p>
          <a:p>
            <a:r>
              <a:rPr lang="ru-RU" u="sng" dirty="0"/>
              <a:t>574,3  млн.руб.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347864" y="1124744"/>
            <a:ext cx="259228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305</a:t>
            </a:r>
            <a:r>
              <a:rPr lang="en-US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млн.руб.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Субсидии СОНКО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436096" y="4509120"/>
            <a:ext cx="3384376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22,5 </a:t>
            </a:r>
            <a:r>
              <a:rPr lang="ru-RU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Социальные выплаты  на присмотр и уход за детьми-инвалидами, детьми-сиротами, детьми оставшимися без попечения родителей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3568" y="4509120"/>
            <a:ext cx="3096344" cy="113877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147 </a:t>
            </a:r>
            <a:r>
              <a:rPr lang="ru-RU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14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бесплатного, льготного питания учащихся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0"/>
            <a:ext cx="87129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Расходы бюджета на социальную поддержку граждан,  социальных организаций  в 2019 г. </a:t>
            </a:r>
            <a:endParaRPr lang="ru-RU" sz="20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4019</TotalTime>
  <Words>1486</Words>
  <Application>Microsoft Office PowerPoint</Application>
  <PresentationFormat>Экран (4:3)</PresentationFormat>
  <Paragraphs>334</Paragraphs>
  <Slides>15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</dc:creator>
  <cp:lastModifiedBy>Бедункович Марина Александровна</cp:lastModifiedBy>
  <cp:revision>457</cp:revision>
  <cp:lastPrinted>2019-01-31T07:43:25Z</cp:lastPrinted>
  <dcterms:created xsi:type="dcterms:W3CDTF">2017-06-15T13:15:30Z</dcterms:created>
  <dcterms:modified xsi:type="dcterms:W3CDTF">2019-02-28T12:16:02Z</dcterms:modified>
</cp:coreProperties>
</file>