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8" r:id="rId14"/>
    <p:sldId id="267" r:id="rId15"/>
    <p:sldId id="269" r:id="rId16"/>
    <p:sldId id="274" r:id="rId17"/>
    <p:sldId id="278" r:id="rId18"/>
    <p:sldId id="270" r:id="rId19"/>
    <p:sldId id="273" r:id="rId20"/>
    <p:sldId id="271" r:id="rId21"/>
    <p:sldId id="272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57" autoAdjust="0"/>
  </p:normalViewPr>
  <p:slideViewPr>
    <p:cSldViewPr>
      <p:cViewPr>
        <p:scale>
          <a:sx n="100" d="100"/>
          <a:sy n="100" d="100"/>
        </p:scale>
        <p:origin x="-194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BE66-9370-4246-B8AD-F693584FC017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310D73E-F395-4922-8592-4EB42CEC6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BE66-9370-4246-B8AD-F693584FC017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D73E-F395-4922-8592-4EB42CEC6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BE66-9370-4246-B8AD-F693584FC017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D73E-F395-4922-8592-4EB42CEC6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BE66-9370-4246-B8AD-F693584FC017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D73E-F395-4922-8592-4EB42CEC6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BE66-9370-4246-B8AD-F693584FC017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10D73E-F395-4922-8592-4EB42CEC66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BE66-9370-4246-B8AD-F693584FC017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D73E-F395-4922-8592-4EB42CEC6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BE66-9370-4246-B8AD-F693584FC017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D73E-F395-4922-8592-4EB42CEC6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BE66-9370-4246-B8AD-F693584FC017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D73E-F395-4922-8592-4EB42CEC6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BE66-9370-4246-B8AD-F693584FC017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D73E-F395-4922-8592-4EB42CEC6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BE66-9370-4246-B8AD-F693584FC017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D73E-F395-4922-8592-4EB42CEC66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BE66-9370-4246-B8AD-F693584FC017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310D73E-F395-4922-8592-4EB42CEC66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A14BE66-9370-4246-B8AD-F693584FC017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310D73E-F395-4922-8592-4EB42CEC66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25062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Порядок составления номенклатуры дел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29058" y="5500702"/>
            <a:ext cx="4868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Ерошкина О.В., начальник </a:t>
            </a:r>
          </a:p>
          <a:p>
            <a:pPr algn="r"/>
            <a:r>
              <a:rPr lang="ru-RU" dirty="0" smtClean="0"/>
              <a:t>о</a:t>
            </a:r>
            <a:r>
              <a:rPr lang="ru-RU" dirty="0" smtClean="0"/>
              <a:t>тдела развития  архивного дела</a:t>
            </a:r>
          </a:p>
          <a:p>
            <a:pPr algn="r"/>
            <a:r>
              <a:rPr lang="ru-RU" dirty="0" smtClean="0"/>
              <a:t>Администрации городского округа Тольятти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925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Графа 2 – Заголовок дела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sz="2800" dirty="0"/>
              <a:t>название вида дела или вида документа</a:t>
            </a:r>
            <a:r>
              <a:rPr lang="ru-RU" sz="2800" dirty="0" smtClean="0"/>
              <a:t>;</a:t>
            </a:r>
          </a:p>
          <a:p>
            <a:pPr lvl="0" algn="just"/>
            <a:endParaRPr lang="ru-RU" sz="2800" dirty="0"/>
          </a:p>
          <a:p>
            <a:pPr lvl="0" algn="just"/>
            <a:r>
              <a:rPr lang="ru-RU" sz="2800" dirty="0"/>
              <a:t>краткое содержание</a:t>
            </a:r>
            <a:r>
              <a:rPr lang="ru-RU" sz="2800" dirty="0" smtClean="0"/>
              <a:t>;</a:t>
            </a:r>
          </a:p>
          <a:p>
            <a:pPr lvl="0" algn="just"/>
            <a:endParaRPr lang="ru-RU" sz="2800" dirty="0"/>
          </a:p>
          <a:p>
            <a:pPr lvl="0" algn="just"/>
            <a:r>
              <a:rPr lang="ru-RU" sz="2800" dirty="0"/>
              <a:t>указание на наличие копий, например, </a:t>
            </a:r>
            <a:r>
              <a:rPr lang="ru-RU" sz="2800" i="1" dirty="0"/>
              <a:t>«Приказы по учебной работе. Копии</a:t>
            </a:r>
            <a:r>
              <a:rPr lang="ru-RU" sz="2800" i="1" dirty="0" smtClean="0"/>
              <a:t>»; </a:t>
            </a:r>
            <a:r>
              <a:rPr lang="ru-RU" sz="2800" dirty="0" smtClean="0"/>
              <a:t>указание </a:t>
            </a:r>
            <a:r>
              <a:rPr lang="ru-RU" sz="2800" dirty="0"/>
              <a:t>на подлинность документов дела в заголовок не включают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5570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Примеры заголовков дел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деле группируются документы одного вида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директора по основной деятельности</a:t>
            </a:r>
          </a:p>
          <a:p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заголовках статистических форм указывается название форм, их номер или условное обозначение</a:t>
            </a:r>
          </a:p>
          <a:p>
            <a:pPr marL="0" indent="0" algn="ctr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Статистический отчет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.№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1-ДШИ)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 детской музыкальной, художественной, хореографической школе и школе искусств на начало учебного года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81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/>
              <a:t>Примеры заголовков дел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В заголовке плановых и отчетных документов указывается период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отчет по учебно-воспитательной работе</a:t>
            </a:r>
          </a:p>
          <a:p>
            <a:pPr algn="just"/>
            <a:endParaRPr lang="ru-RU" dirty="0" smtClean="0"/>
          </a:p>
          <a:p>
            <a:pPr algn="just"/>
            <a:r>
              <a:rPr lang="ru-RU" sz="2800" dirty="0" smtClean="0"/>
              <a:t>В делах содержащих разные виды документов по одному вопросу используют термин «Документы»</a:t>
            </a:r>
          </a:p>
          <a:p>
            <a:pPr marL="0" indent="0" algn="just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(положения, программы, сценарии) о проведении культурно-массовых мероприятий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6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Ошибки в заголовках дел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71820393"/>
              </p:ext>
            </p:extLst>
          </p:nvPr>
        </p:nvGraphicFramePr>
        <p:xfrm>
          <a:off x="467544" y="1268760"/>
          <a:ext cx="8219256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8"/>
                <a:gridCol w="2952328"/>
                <a:gridCol w="2880320"/>
              </a:tblGrid>
              <a:tr h="6209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Заголовок с ошибками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чем состоит ошибка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Возможный вариант заголовка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72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Платные услуги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Невозможно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определить какие документы входят в дело и их сроки хранения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Договоры о предоставлении платных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образовательных услуг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Медицинский осмотр</a:t>
                      </a:r>
                      <a:endParaRPr lang="ru-RU" sz="1600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заголовке указан процесс. Отсутствует наименование вида документа (документов)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Документы (списки, планы-графики, переписка) о периодических медицинских осмотрах работников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811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 по работе с родителями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Невозможно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определить какие документы входят в дело. При использовании термина «документы» обязательно указывается не менее 3 видов документов, входящих в дело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 (планы работы, списки, заявления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др.) по проведению консультаций с родителями (законными представителями)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876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Входящая документация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Письма-запросы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письма-ответы по правилам делопроизводства формируются вместе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Переписка по основным направлениям деятельности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0420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Графа 3 – Количество дел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Заполняется </a:t>
            </a:r>
            <a:r>
              <a:rPr lang="ru-RU" sz="2800" b="1" dirty="0" smtClean="0"/>
              <a:t>только по окончании </a:t>
            </a:r>
            <a:r>
              <a:rPr lang="ru-RU" sz="2800" dirty="0" smtClean="0"/>
              <a:t>делопроизводственного (т.е. календарного) </a:t>
            </a:r>
            <a:r>
              <a:rPr lang="ru-RU" sz="2800" b="1" dirty="0" smtClean="0"/>
              <a:t>года</a:t>
            </a:r>
            <a:r>
              <a:rPr lang="ru-RU" sz="2800" dirty="0" smtClean="0"/>
              <a:t>, то есть остается пустой при составлении номенклатуры.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Указывается </a:t>
            </a:r>
            <a:r>
              <a:rPr lang="ru-RU" sz="2800" b="1" i="1" dirty="0"/>
              <a:t>количество </a:t>
            </a:r>
            <a:r>
              <a:rPr lang="ru-RU" sz="2800" b="1" i="1" dirty="0" smtClean="0"/>
              <a:t>дел</a:t>
            </a:r>
            <a:r>
              <a:rPr lang="ru-RU" sz="2800" dirty="0" smtClean="0"/>
              <a:t>. </a:t>
            </a:r>
            <a:r>
              <a:rPr lang="ru-RU" sz="2800" dirty="0"/>
              <a:t>Толщина дела не должна превышать 4 см, что составляет примерно 250 листов. Если листов получилось больше, то дело делят на </a:t>
            </a:r>
            <a:r>
              <a:rPr lang="ru-RU" sz="2800" dirty="0" smtClean="0"/>
              <a:t>части.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93352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563072" cy="1404074"/>
          </a:xfrm>
        </p:spPr>
        <p:txBody>
          <a:bodyPr>
            <a:noAutofit/>
          </a:bodyPr>
          <a:lstStyle/>
          <a:p>
            <a:r>
              <a:rPr lang="ru-RU" sz="2800" dirty="0" smtClean="0"/>
              <a:t>Графа 4 – Срок хранения и № статьи по перечню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404" y="1700809"/>
            <a:ext cx="3799748" cy="14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9"/>
            <a:ext cx="2211336" cy="148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32239" y="1700809"/>
            <a:ext cx="19920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Нормативные правовые акты </a:t>
            </a:r>
            <a:r>
              <a:rPr lang="ru-RU" sz="2000" dirty="0">
                <a:solidFill>
                  <a:prstClr val="black"/>
                </a:solidFill>
              </a:rPr>
              <a:t>Российской Федерации</a:t>
            </a:r>
            <a:endParaRPr lang="ru-RU" sz="2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99150"/>
            <a:ext cx="4536504" cy="287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3501009"/>
            <a:ext cx="3432203" cy="3253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Перечни документов с указанием сроков хранения, утвержденные </a:t>
            </a:r>
            <a:r>
              <a:rPr lang="ru-RU" dirty="0" err="1" smtClean="0"/>
              <a:t>Росархивом</a:t>
            </a:r>
            <a:r>
              <a:rPr lang="ru-RU" dirty="0" smtClean="0"/>
              <a:t> или ФОИВ.</a:t>
            </a:r>
          </a:p>
          <a:p>
            <a:pPr algn="just"/>
            <a:r>
              <a:rPr lang="ru-RU" dirty="0" smtClean="0"/>
              <a:t>Перечни типовых управленческих документов являются нормативными документами, и значит, сроки хранения документов, закрепленные в них, нарушать нельзя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52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</p:spPr>
        <p:txBody>
          <a:bodyPr>
            <a:noAutofit/>
          </a:bodyPr>
          <a:lstStyle/>
          <a:p>
            <a:r>
              <a:rPr lang="ru-RU" sz="3200" dirty="0" smtClean="0"/>
              <a:t>Указание сроков хранения дел в Федеральных законах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7859216" cy="47525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b="1" dirty="0"/>
              <a:t>Федеральный закон от 13.03.2006 </a:t>
            </a:r>
            <a:r>
              <a:rPr lang="ru-RU" sz="3600" b="1" dirty="0" smtClean="0"/>
              <a:t>№38-ФЗ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«О рекламе</a:t>
            </a:r>
            <a:r>
              <a:rPr lang="ru-RU" sz="3600" b="1" dirty="0" smtClean="0"/>
              <a:t>»</a:t>
            </a:r>
          </a:p>
          <a:p>
            <a:endParaRPr lang="ru-RU" dirty="0" smtClean="0"/>
          </a:p>
          <a:p>
            <a:r>
              <a:rPr lang="ru-RU" dirty="0" smtClean="0"/>
              <a:t>Статья </a:t>
            </a:r>
            <a:r>
              <a:rPr lang="ru-RU" dirty="0"/>
              <a:t>12. Сроки хранения рекламных материалов</a:t>
            </a:r>
          </a:p>
          <a:p>
            <a:endParaRPr lang="ru-RU" dirty="0"/>
          </a:p>
          <a:p>
            <a:pPr marL="0" indent="0" algn="just">
              <a:buNone/>
            </a:pPr>
            <a:r>
              <a:rPr lang="ru-RU" dirty="0"/>
              <a:t>Рекламные материалы или их копии, в том числе все вносимые в них изменения, а также договоры на производство, размещение и распространение рекламы </a:t>
            </a:r>
            <a:r>
              <a:rPr lang="ru-RU" b="1" dirty="0">
                <a:solidFill>
                  <a:schemeClr val="tx2"/>
                </a:solidFill>
              </a:rPr>
              <a:t>должны храниться в течение года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/>
              <a:t>со дня последнего распространения рекламы или со дня окончания сроков действия таких договоров, кроме документов, в отношении которых законодательством Российской Федерации установлено иное.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983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Перечни документов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/>
            <a:r>
              <a:rPr lang="ru-RU" dirty="0"/>
              <a:t>Перечень типовых управленческих архивных документов, образующихся в процессе деятельности государственных органов, органов местного самоуправления и организаций, с указанием сроков хранения, утвержденный приказом Минкультуры России от 25.08.2010 № 558;</a:t>
            </a:r>
          </a:p>
          <a:p>
            <a:pPr lvl="0" algn="just"/>
            <a:r>
              <a:rPr lang="ru-RU" dirty="0"/>
              <a:t>Перечень типовых архивных документов, образующихся в научно-технической и производственной деятельности организаций, с указанием сроков хранения, утвержденный приказом Минкультуры России от 31.07.2007 №1182;</a:t>
            </a:r>
          </a:p>
          <a:p>
            <a:pPr algn="just"/>
            <a:r>
              <a:rPr lang="ru-RU" dirty="0" smtClean="0"/>
              <a:t>Перечень документов со сроками  хранения Министерства культуры СССР, его учреждений, организаций и предприятий, одобренный УЭПК Главного архивного управления при Совете Министров СССР от 01.10.1982.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1567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2602632" cy="1228998"/>
          </a:xfrm>
        </p:spPr>
        <p:txBody>
          <a:bodyPr>
            <a:normAutofit/>
          </a:bodyPr>
          <a:lstStyle/>
          <a:p>
            <a:r>
              <a:rPr lang="ru-RU" sz="3000" dirty="0" smtClean="0"/>
              <a:t>Работа с Перечнем</a:t>
            </a:r>
            <a:endParaRPr lang="ru-RU" sz="3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01541"/>
            <a:ext cx="4800403" cy="6467819"/>
          </a:xfrm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2411760" y="1254947"/>
            <a:ext cx="1767717" cy="58987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1560" y="1844824"/>
            <a:ext cx="29776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Номер статьи по Перечню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566207" y="1983323"/>
            <a:ext cx="933785" cy="4616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267744" y="3281212"/>
            <a:ext cx="4307837" cy="21602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0029" y="3501008"/>
            <a:ext cx="20821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Срок хранения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2051720" y="2276872"/>
            <a:ext cx="2448272" cy="43204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5576" y="2716106"/>
            <a:ext cx="24739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Категория документов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2267744" y="4581128"/>
            <a:ext cx="5112568" cy="2880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41617" y="4869160"/>
            <a:ext cx="27615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Пояснения к составу документов и/или сроку хранения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86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с Перечнем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156872959"/>
              </p:ext>
            </p:extLst>
          </p:nvPr>
        </p:nvGraphicFramePr>
        <p:xfrm>
          <a:off x="4499992" y="1052736"/>
          <a:ext cx="4320480" cy="54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405"/>
                <a:gridCol w="1617712"/>
                <a:gridCol w="697227"/>
                <a:gridCol w="1224136"/>
              </a:tblGrid>
              <a:tr h="72958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459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Книги, журналы, карточки учета: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233941"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г)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договоров, контрактов, соглашений с юридическими лицами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5 л. (2)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(2)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После окончания срока действия договора, контракта, соглашения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(3) После ликвидации основных средств. При условии проведения проверки (ревизии)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915406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д) основных средств (зданий, сооружений)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, иного имущества, обязательств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5 л. (3)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25760"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у) учета покупок; учета продаж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4 г.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79512" y="1340768"/>
            <a:ext cx="3816424" cy="49685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Срок хранения Журнала регистрации договоров займа – 5 лет (После окончания срока действия договора), ст. 459 г</a:t>
            </a:r>
          </a:p>
          <a:p>
            <a:r>
              <a:rPr lang="ru-RU" dirty="0" smtClean="0"/>
              <a:t>Срок хранения Книги учета продаж – 4 года, ст. 459 у</a:t>
            </a:r>
          </a:p>
          <a:p>
            <a:r>
              <a:rPr lang="ru-RU" dirty="0" smtClean="0"/>
              <a:t>Срок хранения Карточек учета основных средств – 5 лет (После ликвидации основных средств), ст. 459д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41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</p:spPr>
        <p:txBody>
          <a:bodyPr/>
          <a:lstStyle/>
          <a:p>
            <a:r>
              <a:rPr lang="ru-RU" dirty="0" smtClean="0"/>
              <a:t>Номенклатура дел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4968552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ru-RU" sz="2800" dirty="0" smtClean="0"/>
              <a:t>Составляется для обеспечения порядка формирования и учета дел </a:t>
            </a:r>
          </a:p>
          <a:p>
            <a:pPr algn="just">
              <a:spcAft>
                <a:spcPts val="1200"/>
              </a:spcAft>
            </a:pPr>
            <a:r>
              <a:rPr lang="ru-RU" sz="2800" dirty="0" smtClean="0"/>
              <a:t>Является основным учетным документом</a:t>
            </a:r>
          </a:p>
          <a:p>
            <a:pPr algn="just">
              <a:spcAft>
                <a:spcPts val="1200"/>
              </a:spcAft>
            </a:pPr>
            <a:r>
              <a:rPr lang="ru-RU" sz="2800" dirty="0" smtClean="0"/>
              <a:t>Закрепляет группировку исполненных документов в дела</a:t>
            </a:r>
          </a:p>
          <a:p>
            <a:pPr algn="just">
              <a:spcAft>
                <a:spcPts val="1200"/>
              </a:spcAft>
            </a:pPr>
            <a:r>
              <a:rPr lang="ru-RU" sz="2800" dirty="0" smtClean="0"/>
              <a:t>Является основой для составления описей дел и для учета дел временных сроков хранения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31581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Определение срока хранения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656184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Если в деле содержатся документы временного хранения </a:t>
            </a:r>
            <a:r>
              <a:rPr lang="ru-RU" sz="2400" dirty="0" smtClean="0"/>
              <a:t>с </a:t>
            </a:r>
            <a:r>
              <a:rPr lang="ru-RU" sz="2400" dirty="0"/>
              <a:t>разными сроками хранения, </a:t>
            </a:r>
            <a:r>
              <a:rPr lang="ru-RU" sz="2400" i="1" dirty="0">
                <a:solidFill>
                  <a:schemeClr val="tx2"/>
                </a:solidFill>
              </a:rPr>
              <a:t>срок хранения всего дела устанавливается по наиболее ценной документации</a:t>
            </a:r>
            <a:r>
              <a:rPr lang="ru-RU" sz="2400" dirty="0"/>
              <a:t>, т.е. больший. </a:t>
            </a:r>
            <a:endParaRPr lang="ru-RU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92804"/>
            <a:ext cx="356439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314096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 год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787299"/>
            <a:ext cx="176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 года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493037"/>
            <a:ext cx="176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5 лет</a:t>
            </a:r>
            <a:endParaRPr lang="ru-RU" sz="3600" dirty="0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2123728" y="3140968"/>
            <a:ext cx="936104" cy="208823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03848" y="3774232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5 лет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33562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Графа 5 – Примечание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800" dirty="0" smtClean="0"/>
              <a:t>Примечания указанные в Перечне,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800" dirty="0" smtClean="0"/>
              <a:t>Отметки о </a:t>
            </a:r>
            <a:r>
              <a:rPr lang="ru-RU" sz="2800" dirty="0"/>
              <a:t>передаче дел в архив, </a:t>
            </a:r>
            <a:endParaRPr lang="ru-RU" sz="2800" dirty="0" smtClean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800" dirty="0" smtClean="0"/>
              <a:t>Отметки о </a:t>
            </a:r>
            <a:r>
              <a:rPr lang="ru-RU" sz="2800" dirty="0"/>
              <a:t>переходящих (то есть не законченных в данном году) делах, </a:t>
            </a:r>
            <a:endParaRPr lang="ru-RU" sz="2800" dirty="0" smtClean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800" dirty="0" smtClean="0"/>
              <a:t>Отметки о </a:t>
            </a:r>
            <a:r>
              <a:rPr lang="ru-RU" sz="2800" dirty="0"/>
              <a:t>выделении дел к уничтожению и т.п.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10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Итоговая запись номенклатуры дел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08912" cy="434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684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764704"/>
            <a:ext cx="684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Консультации можно получить по телефонам</a:t>
            </a:r>
            <a:r>
              <a:rPr lang="ru-RU" sz="2400" dirty="0"/>
              <a:t>:</a:t>
            </a:r>
          </a:p>
          <a:p>
            <a:pPr algn="ctr"/>
            <a:r>
              <a:rPr lang="ru-RU" sz="2400" b="1" dirty="0" smtClean="0"/>
              <a:t>54 39 32</a:t>
            </a:r>
            <a:endParaRPr lang="ru-RU" sz="2400" b="1" dirty="0"/>
          </a:p>
          <a:p>
            <a:pPr algn="ctr"/>
            <a:r>
              <a:rPr lang="ru-RU" sz="2400" b="1" dirty="0" smtClean="0"/>
              <a:t>54 46 73</a:t>
            </a:r>
          </a:p>
          <a:p>
            <a:pPr algn="ctr"/>
            <a:r>
              <a:rPr lang="ru-RU" sz="2400" b="1" dirty="0" smtClean="0"/>
              <a:t>54 33 81</a:t>
            </a:r>
            <a:endParaRPr lang="en-US" sz="2400" b="1" dirty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и по электронной почте: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en-US" sz="2400" b="1" dirty="0" smtClean="0"/>
              <a:t>eroshkina@tgl.ru</a:t>
            </a:r>
            <a:endParaRPr lang="en-US" sz="2400" b="1" dirty="0"/>
          </a:p>
          <a:p>
            <a:pPr algn="ctr"/>
            <a:endParaRPr lang="ru-RU" sz="2400" b="1" dirty="0" smtClean="0"/>
          </a:p>
          <a:p>
            <a:pPr algn="ctr"/>
            <a:r>
              <a:rPr lang="en-US" sz="2400" b="1" dirty="0" smtClean="0"/>
              <a:t>Andrienkova.ne@tgl.ru</a:t>
            </a:r>
          </a:p>
        </p:txBody>
      </p:sp>
    </p:spTree>
    <p:extLst>
      <p:ext uri="{BB962C8B-B14F-4D97-AF65-F5344CB8AC3E}">
        <p14:creationId xmlns:p14="http://schemas.microsoft.com/office/powerpoint/2010/main" xmlns="" val="268346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Номенклатура дел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5112568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ru-RU" altLang="ru-RU" sz="2800" dirty="0" smtClean="0"/>
              <a:t>Составляется с конкретными, точными и понятными исполнителям названиями (заголовками дел)</a:t>
            </a:r>
          </a:p>
          <a:p>
            <a:pPr algn="just">
              <a:spcAft>
                <a:spcPts val="1200"/>
              </a:spcAft>
            </a:pPr>
            <a:r>
              <a:rPr lang="ru-RU" altLang="ru-RU" sz="2800" dirty="0"/>
              <a:t>В</a:t>
            </a:r>
            <a:r>
              <a:rPr lang="ru-RU" altLang="ru-RU" sz="2800" dirty="0" smtClean="0"/>
              <a:t>водится в действие с 1 января следующего календарного года.</a:t>
            </a:r>
          </a:p>
          <a:p>
            <a:pPr algn="just">
              <a:spcAft>
                <a:spcPts val="1200"/>
              </a:spcAft>
            </a:pPr>
            <a:r>
              <a:rPr lang="ru-RU" altLang="ru-RU" sz="2800" dirty="0" smtClean="0"/>
              <a:t>Составляется заново не реже 1 раза в 5 лет.</a:t>
            </a:r>
          </a:p>
          <a:p>
            <a:pPr algn="just">
              <a:spcAft>
                <a:spcPts val="1200"/>
              </a:spcAft>
            </a:pPr>
            <a:r>
              <a:rPr lang="ru-RU" altLang="ru-RU" sz="2800" dirty="0" smtClean="0"/>
              <a:t>Должна быть пересоставлена в случае существенных изменений в структуре и функциях</a:t>
            </a:r>
          </a:p>
          <a:p>
            <a:pPr marL="0" indent="0">
              <a:buNone/>
            </a:pPr>
            <a:endParaRPr lang="ru-RU" altLang="ru-RU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74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78098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Номенклатура дел организации составляется по установленной форме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1" r="6673"/>
          <a:stretch/>
        </p:blipFill>
        <p:spPr>
          <a:xfrm>
            <a:off x="251520" y="1340768"/>
            <a:ext cx="4581066" cy="4968552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88" t="10035" r="31825" b="6449"/>
          <a:stretch/>
        </p:blipFill>
        <p:spPr bwMode="auto">
          <a:xfrm>
            <a:off x="4788024" y="1412776"/>
            <a:ext cx="411626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4448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044034"/>
          </a:xfrm>
        </p:spPr>
        <p:txBody>
          <a:bodyPr/>
          <a:lstStyle/>
          <a:p>
            <a:r>
              <a:rPr lang="ru-RU" dirty="0" smtClean="0"/>
              <a:t>Номенклатура дел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9980" y="3212976"/>
            <a:ext cx="2302460" cy="1224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/>
              <a:t>3. согласовывается экспертной </a:t>
            </a:r>
            <a:r>
              <a:rPr lang="ru-RU" sz="1800" dirty="0"/>
              <a:t>комиссией (ЭК) </a:t>
            </a:r>
            <a:r>
              <a:rPr lang="ru-RU" sz="1800" dirty="0" smtClean="0"/>
              <a:t>организации; экспертно-проверочной комиссией (ЭПК) управления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4100"/>
            <a:ext cx="23812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066651"/>
            <a:ext cx="2381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1. подписывается </a:t>
            </a:r>
            <a:r>
              <a:rPr lang="ru-RU" dirty="0">
                <a:solidFill>
                  <a:prstClr val="black"/>
                </a:solidFill>
              </a:rPr>
              <a:t>руководителем службы ДОУ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81128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4581128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</a:rPr>
              <a:t>4. только </a:t>
            </a:r>
            <a:r>
              <a:rPr lang="ru-RU" dirty="0">
                <a:solidFill>
                  <a:prstClr val="black"/>
                </a:solidFill>
              </a:rPr>
              <a:t>после этого утверждается руководителем организации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74917"/>
            <a:ext cx="2287213" cy="152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5843" y="3092164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2. визируется </a:t>
            </a:r>
            <a:r>
              <a:rPr lang="ru-RU" dirty="0">
                <a:solidFill>
                  <a:prstClr val="black"/>
                </a:solidFill>
              </a:rPr>
              <a:t>ответственным за </a:t>
            </a:r>
            <a:r>
              <a:rPr lang="ru-RU" dirty="0" smtClean="0">
                <a:solidFill>
                  <a:prstClr val="black"/>
                </a:solidFill>
              </a:rPr>
              <a:t>архив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9980" y="1450123"/>
            <a:ext cx="1920013" cy="157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13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347048" cy="1332066"/>
          </a:xfrm>
        </p:spPr>
        <p:txBody>
          <a:bodyPr>
            <a:noAutofit/>
          </a:bodyPr>
          <a:lstStyle/>
          <a:p>
            <a:r>
              <a:rPr lang="ru-RU" sz="3000" dirty="0" smtClean="0"/>
              <a:t>Какие документы включаются в номенклатуру дел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все документы, образующиеся в процессе деятельности организации, в том числе документы в электронном виде;</a:t>
            </a:r>
          </a:p>
          <a:p>
            <a:pPr algn="just"/>
            <a:r>
              <a:rPr lang="ru-RU" dirty="0" smtClean="0"/>
              <a:t>документация, которая создается в самой организации (внутренняя и исходящая), включая регистрационные карточки, журналы учета, различные картотеки; </a:t>
            </a:r>
          </a:p>
          <a:p>
            <a:pPr algn="just"/>
            <a:r>
              <a:rPr lang="ru-RU" dirty="0" smtClean="0"/>
              <a:t>документация, получаемая от других организаций и лиц (входящая);</a:t>
            </a:r>
          </a:p>
          <a:p>
            <a:pPr algn="just"/>
            <a:r>
              <a:rPr lang="ru-RU" dirty="0" smtClean="0"/>
              <a:t>документы временно действующих комиссий, групп, созданных для решения какой-либо конкретной задачи, документы общественных организаций;</a:t>
            </a:r>
          </a:p>
          <a:p>
            <a:pPr algn="just"/>
            <a:r>
              <a:rPr lang="ru-RU" dirty="0"/>
              <a:t>Не включаются в номенклатуру только печатные издания (сборники, справочники и т.д</a:t>
            </a:r>
            <a:r>
              <a:rPr lang="ru-RU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xmlns="" val="41752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Структура (разделы) номенклатуры дел</a:t>
            </a:r>
            <a:endParaRPr lang="ru-RU" sz="36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0784" cy="485313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200" dirty="0" smtClean="0"/>
              <a:t>Структурный принцип</a:t>
            </a:r>
          </a:p>
          <a:p>
            <a:pPr algn="ctr"/>
            <a:endParaRPr lang="ru-RU" sz="3200" dirty="0" smtClean="0"/>
          </a:p>
          <a:p>
            <a:pPr marL="0" indent="0" algn="ctr">
              <a:buNone/>
            </a:pPr>
            <a:r>
              <a:rPr lang="ru-RU" sz="3000" b="1" dirty="0" smtClean="0"/>
              <a:t>Раздел номенклатуры = название структурного подразделения по штатному расписанию</a:t>
            </a:r>
          </a:p>
          <a:p>
            <a:pPr marL="0" indent="0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dirty="0" smtClean="0"/>
              <a:t>Администрация, Отдел кадров, Техническая служба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500" dirty="0" smtClean="0"/>
              <a:t>Функциональный принцип</a:t>
            </a:r>
          </a:p>
          <a:p>
            <a:pPr algn="ctr"/>
            <a:endParaRPr lang="ru-RU" sz="3500" dirty="0" smtClean="0"/>
          </a:p>
          <a:p>
            <a:pPr marL="0" indent="0" algn="ctr">
              <a:buNone/>
            </a:pPr>
            <a:r>
              <a:rPr lang="ru-RU" sz="3200" b="1" dirty="0" smtClean="0"/>
              <a:t>Раздел номенклатуры = направление деятельности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dirty="0" smtClean="0"/>
              <a:t>Работа с кадрами, Работа с учащимися, Методическая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32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номенклатуры дел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4389822"/>
              </p:ext>
            </p:extLst>
          </p:nvPr>
        </p:nvGraphicFramePr>
        <p:xfrm>
          <a:off x="467544" y="2132856"/>
          <a:ext cx="8229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944216"/>
                <a:gridCol w="1872208"/>
                <a:gridCol w="1666528"/>
                <a:gridCol w="15225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дела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Заголовок дела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дел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хранения и № статьи по перечню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8671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</p:spPr>
        <p:txBody>
          <a:bodyPr/>
          <a:lstStyle/>
          <a:p>
            <a:r>
              <a:rPr lang="ru-RU" dirty="0" smtClean="0"/>
              <a:t>Графа 1 – Индекс дела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8926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/>
              <a:t>Индексы дел</a:t>
            </a:r>
            <a:r>
              <a:rPr lang="ru-RU" dirty="0"/>
              <a:t> - условные обозначения, присваиваемые каждому </a:t>
            </a:r>
            <a:r>
              <a:rPr lang="ru-RU" dirty="0" smtClean="0"/>
              <a:t>делу.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2442954"/>
            <a:ext cx="2376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/>
              <a:t>04-03</a:t>
            </a:r>
            <a:endParaRPr lang="ru-RU" sz="66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899592" y="3356992"/>
            <a:ext cx="792088" cy="72008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4114527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Номер раздела</a:t>
            </a:r>
            <a:endParaRPr lang="ru-RU" sz="2800" dirty="0"/>
          </a:p>
        </p:txBody>
      </p:sp>
      <p:cxnSp>
        <p:nvCxnSpPr>
          <p:cNvPr id="11" name="Прямая со стрелкой 10"/>
          <p:cNvCxnSpPr>
            <a:stCxn id="13" idx="0"/>
          </p:cNvCxnSpPr>
          <p:nvPr/>
        </p:nvCxnSpPr>
        <p:spPr>
          <a:xfrm flipH="1" flipV="1">
            <a:off x="2915816" y="3356992"/>
            <a:ext cx="576064" cy="74994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83768" y="4106932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Порядковый номер дела внутри раздела</a:t>
            </a:r>
            <a:endParaRPr lang="ru-RU" sz="24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2920118"/>
              </p:ext>
            </p:extLst>
          </p:nvPr>
        </p:nvGraphicFramePr>
        <p:xfrm>
          <a:off x="4499992" y="2204865"/>
          <a:ext cx="4248472" cy="4248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456"/>
                <a:gridCol w="3147016"/>
              </a:tblGrid>
              <a:tr h="8438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дела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Заголовок дела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292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 Учебно-воспитательная работа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9260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04-01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Распоряжения Министерства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культуры Самарской области по основной деятельности. Копии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84385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04-02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программа учреждения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84385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04-03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Протоколы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заседаний родительского комитета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9892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1627</TotalTime>
  <Words>1061</Words>
  <Application>Microsoft Office PowerPoint</Application>
  <PresentationFormat>Экран (4:3)</PresentationFormat>
  <Paragraphs>155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Главная</vt:lpstr>
      <vt:lpstr>Порядок составления номенклатуры дел</vt:lpstr>
      <vt:lpstr>Номенклатура дел</vt:lpstr>
      <vt:lpstr>Номенклатура дел</vt:lpstr>
      <vt:lpstr>Номенклатура дел организации составляется по установленной форме</vt:lpstr>
      <vt:lpstr>Номенклатура дел</vt:lpstr>
      <vt:lpstr>Какие документы включаются в номенклатуру дел</vt:lpstr>
      <vt:lpstr>Структура (разделы) номенклатуры дел</vt:lpstr>
      <vt:lpstr>Форма номенклатуры дел</vt:lpstr>
      <vt:lpstr>Графа 1 – Индекс дела</vt:lpstr>
      <vt:lpstr>Графа 2 – Заголовок дела</vt:lpstr>
      <vt:lpstr>Примеры заголовков дел</vt:lpstr>
      <vt:lpstr>Примеры заголовков дел</vt:lpstr>
      <vt:lpstr>Ошибки в заголовках дел</vt:lpstr>
      <vt:lpstr>Графа 3 – Количество дел</vt:lpstr>
      <vt:lpstr>Графа 4 – Срок хранения и № статьи по перечню</vt:lpstr>
      <vt:lpstr>Указание сроков хранения дел в Федеральных законах </vt:lpstr>
      <vt:lpstr>Перечни документов</vt:lpstr>
      <vt:lpstr>Работа с Перечнем</vt:lpstr>
      <vt:lpstr>Работа с Перечнем</vt:lpstr>
      <vt:lpstr>Определение срока хранения</vt:lpstr>
      <vt:lpstr>Графа 5 – Примечание </vt:lpstr>
      <vt:lpstr>Итоговая запись номенклатуры дел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составления номенклатуры дел</dc:title>
  <dc:creator>пк1</dc:creator>
  <cp:lastModifiedBy>naletova.el</cp:lastModifiedBy>
  <cp:revision>57</cp:revision>
  <dcterms:created xsi:type="dcterms:W3CDTF">2019-02-20T06:07:52Z</dcterms:created>
  <dcterms:modified xsi:type="dcterms:W3CDTF">2019-03-05T06:05:21Z</dcterms:modified>
</cp:coreProperties>
</file>