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12" r:id="rId2"/>
    <p:sldId id="352" r:id="rId3"/>
    <p:sldId id="330" r:id="rId4"/>
    <p:sldId id="331" r:id="rId5"/>
    <p:sldId id="328" r:id="rId6"/>
    <p:sldId id="343" r:id="rId7"/>
    <p:sldId id="358" r:id="rId8"/>
    <p:sldId id="359" r:id="rId9"/>
    <p:sldId id="360" r:id="rId10"/>
    <p:sldId id="364" r:id="rId11"/>
    <p:sldId id="361" r:id="rId12"/>
    <p:sldId id="342" r:id="rId13"/>
    <p:sldId id="362" r:id="rId14"/>
    <p:sldId id="319" r:id="rId15"/>
    <p:sldId id="365" r:id="rId16"/>
    <p:sldId id="363" r:id="rId17"/>
    <p:sldId id="323" r:id="rId18"/>
    <p:sldId id="327" r:id="rId19"/>
    <p:sldId id="326" r:id="rId20"/>
    <p:sldId id="347" r:id="rId21"/>
    <p:sldId id="346" r:id="rId22"/>
    <p:sldId id="335" r:id="rId23"/>
    <p:sldId id="35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11" autoAdjust="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A5A79-0A4F-4CC2-A1A3-5F91CDDC8C8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84BF2-D742-4C85-BF66-810D988CB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8EA208B-50B3-4E2A-975D-72B4DA744A99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4C17-48C8-4357-AB09-D900B7368B51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99E9-BB87-40AA-BF20-22496A99B288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97D4-E062-4B40-9A6C-B245C7A3C6A1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4EA2866-B2FF-4C42-B8AE-2C1809FF952E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3E8B-983A-4C7E-92A8-1B0E2A5C0170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E696-D3D6-4FF3-90F2-E989BDB93BF5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A4F1-914F-4801-8997-CF405D20E2D2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5568-8A8A-4129-B09B-C2E9B8767277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A35D-E222-49D4-8620-150A83EE4229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8881-BF24-4365-AABA-7FA9AA36967A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089966-6258-4D8A-8E6E-4E0B1A882EA7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682372-B513-45C9-80E3-200C9F362D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5300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572140"/>
            <a:ext cx="9144000" cy="12858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+mj-lt"/>
              </a:rPr>
              <a:t>				        Матюшова М.А. , заведующий сектором </a:t>
            </a:r>
          </a:p>
          <a:p>
            <a:r>
              <a:rPr lang="ru-RU" dirty="0" smtClean="0">
                <a:latin typeface="+mj-lt"/>
              </a:rPr>
              <a:t> 				        сопровождения и организационной 				                          работы с НТД и электронной документацией</a:t>
            </a:r>
            <a:endParaRPr lang="ru-RU" dirty="0"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71480"/>
            <a:ext cx="9144000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ОПИСЬ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ЭЛЕКТРОННЫХ ДЕЛ, ДОКУМЕНТОВ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0"/>
            <a:ext cx="9144000" cy="5714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Управление по делам архивов  администрации городского округа Тольятти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6314" y="335756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:\Users\matushova.ma\Desktop\презентация опись электронных дел\ш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408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tushova.ma\Desktop\презентация опись электронных дел\надо в слайды\итоговая запи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6429420" cy="6016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3857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929066"/>
            <a:ext cx="9144000" cy="29289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9144000" cy="3786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Сводные описи электронных дел, документов организации состоят из годовых разделов, составляемых на основе переданных в архив организации описей дел ее структурных подразделений за определенные годы, и систематизированных в пределах каждого года в соответствии с утвержденной структурой организации на этот год.</a:t>
            </a:r>
          </a:p>
        </p:txBody>
      </p:sp>
      <p:sp>
        <p:nvSpPr>
          <p:cNvPr id="5" name="Овал 4"/>
          <p:cNvSpPr/>
          <p:nvPr/>
        </p:nvSpPr>
        <p:spPr>
          <a:xfrm>
            <a:off x="0" y="3929066"/>
            <a:ext cx="9144000" cy="292893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Описи электронных дел, документов установленные по форме Правил 2015 и срокам хранения в соответствии с нормативными актами, состоят из описательных статей единиц хранения, итоговой записи, листа-заверителя и справочного аппарата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к описи.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AutoShape 27"/>
          <p:cNvSpPr>
            <a:spLocks noChangeShapeType="1"/>
          </p:cNvSpPr>
          <p:nvPr/>
        </p:nvSpPr>
        <p:spPr bwMode="auto">
          <a:xfrm>
            <a:off x="-276225" y="184150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6" name="AutoShape 28"/>
          <p:cNvSpPr>
            <a:spLocks noChangeShapeType="1"/>
          </p:cNvSpPr>
          <p:nvPr/>
        </p:nvSpPr>
        <p:spPr bwMode="auto">
          <a:xfrm>
            <a:off x="-276225" y="127000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85786" y="114985"/>
            <a:ext cx="7715304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СОСТАВ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СПРАВОЧНОГО АППАРАТА ОПИСИ</a:t>
            </a:r>
            <a:endParaRPr lang="ru-RU" sz="20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ЭЛЕКТРОННЫХ ДЕЛ (ЭД)</a:t>
            </a:r>
            <a:endParaRPr lang="ru-RU" sz="20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71472" y="1500174"/>
            <a:ext cx="3429024" cy="15001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Описи </a:t>
            </a:r>
            <a:endParaRPr lang="ru-RU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электронных дел</a:t>
            </a:r>
            <a:endParaRPr lang="ru-RU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постоянного хранения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0" y="3286124"/>
            <a:ext cx="4572000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Описи </a:t>
            </a:r>
            <a:endParaRPr lang="ru-RU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электронных дел временных (свыше 10 лет) сроков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хранения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642910" y="4929198"/>
            <a:ext cx="3214710" cy="15716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Описи</a:t>
            </a:r>
            <a:endParaRPr lang="ru-RU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электронных дел</a:t>
            </a:r>
            <a:endParaRPr lang="ru-RU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по личному составу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43636" y="1928802"/>
            <a:ext cx="2214578" cy="50006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Титульный лист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43636" y="2643182"/>
            <a:ext cx="2214578" cy="50006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Оглавление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143636" y="3286124"/>
            <a:ext cx="2214578" cy="50006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Предисловие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43636" y="4071942"/>
            <a:ext cx="2214578" cy="50006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Список сокращенных слов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43636" y="4786322"/>
            <a:ext cx="2143140" cy="50006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Указатели к описи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3751257" y="3607595"/>
            <a:ext cx="292816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214942" y="4286256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0800000">
            <a:off x="5214942" y="3500438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5214942" y="300037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5214942" y="2143116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5214942" y="507207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Соединительная линия уступом 171"/>
          <p:cNvCxnSpPr/>
          <p:nvPr/>
        </p:nvCxnSpPr>
        <p:spPr>
          <a:xfrm>
            <a:off x="4000496" y="2357430"/>
            <a:ext cx="1214446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>
            <a:off x="4572000" y="400050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Соединительная линия уступом 184"/>
          <p:cNvCxnSpPr/>
          <p:nvPr/>
        </p:nvCxnSpPr>
        <p:spPr>
          <a:xfrm flipV="1">
            <a:off x="3786182" y="4714884"/>
            <a:ext cx="1428760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15573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ОСОБЕННОСТИ ОФОРМЛЕНИЯ ОПИСЕЙ  ЭЛЕКТРОННЫХ ДЕЛ , ДОКУМЕНТОВ 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928934"/>
            <a:ext cx="9144000" cy="3714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 графе 6 описи электронных дел указывается объем в Мб;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в итоговой записи описи электронных дел указывается объем в Мб;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дела с одинаковыми заголовками вносятся в опись электронных дел полностью (электронные дела на тома (части) не разделяются. Все электронные документы независимо от их объема включаются в одно дело),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количество записей, находящихся на одном носителе, состав текстовой сопроводительной документации, если таковая имеется. 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1500174"/>
            <a:ext cx="8715436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Требования к составлению описи электронных дел аналогичны требованиям к составлению описи дел на бумажном носителе, за исключением следующих правил: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Опись электронных дел</a:t>
            </a:r>
            <a:endParaRPr lang="ru-RU" dirty="0"/>
          </a:p>
        </p:txBody>
      </p:sp>
      <p:pic>
        <p:nvPicPr>
          <p:cNvPr id="4" name="Содержимое 3" descr="5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72334" y="1219200"/>
            <a:ext cx="3399332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rofiz.ru/upl/pictures/SR/%D1%81%D1%82%D0%B0%D1%82%D1%8C%D0%B8%20%D0%BD%D0%B0%20%D1%81%D0%B0%D0%B9%D1%82/2%2C%202017/%D0%BF%D1%80%D0%B8%D0%BC%D0%B5%D1%80%20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480324" cy="580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dirty="0" smtClean="0"/>
              <a:t>Если электронные дела хранятся на локальном компьютере, то следует сделать опись каталога и указать в описи в столбце «Объем» размер папки, а в столбце «Примечание» – содержимое папки и путь к ней.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Нумерация единиц хранения в описи сквозная пока число позиций в описи не достигнет 9999. Только после этого опись № 1 можно закрыть и начать опись № 2.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 Каждая строка описи соответствует одной единице хранения.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Описи электронных дел по Правилам 2015 имеют приложения. 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Каждое приложение представляет собой внутреннюю опись документов. Приложений делают столько, сколько дел указывают в описи.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Описи электронных дел, документов составляют в 2 экземплярах на каждую совокупность электронных документов- в статусе основного и рабочего.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Приложение к описи электронных дел постоянного хранения</a:t>
            </a:r>
            <a:endParaRPr lang="ru-RU" dirty="0"/>
          </a:p>
        </p:txBody>
      </p:sp>
      <p:pic>
        <p:nvPicPr>
          <p:cNvPr id="2050" name="Picture 2" descr="C:\Users\matushova.ma\Documents\6прилож к описи постхр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326" y="1142985"/>
            <a:ext cx="4196376" cy="552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Приложение к описи электронных дел временного хранения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atushova.ma\Documents\7прил.к описисв10л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79681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tushova.ma\Documents\4внутренняя опись файл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12144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8858280" cy="12144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Нормативные акты</a:t>
            </a:r>
            <a:endParaRPr lang="ru-RU" sz="3600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285860"/>
            <a:ext cx="8715436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Приказ Минкультуры России от 31.03.2015 N 526</a:t>
            </a:r>
          </a:p>
          <a:p>
            <a:pPr algn="ctr"/>
            <a:r>
              <a:rPr lang="ru-RU" sz="1600" dirty="0" smtClean="0">
                <a:latin typeface="+mj-lt"/>
              </a:rPr>
              <a:t>"Об 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организациях») (Правила 2015)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4071942"/>
            <a:ext cx="864399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Приказ </a:t>
            </a:r>
            <a:r>
              <a:rPr lang="ru-RU" sz="1600" dirty="0" err="1" smtClean="0">
                <a:latin typeface="+mj-lt"/>
              </a:rPr>
              <a:t>Росархива</a:t>
            </a:r>
            <a:r>
              <a:rPr lang="ru-RU" sz="1600" dirty="0" smtClean="0">
                <a:latin typeface="+mj-lt"/>
              </a:rPr>
              <a:t> от 02.03.2020 N 24 "Об 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и муниципальных архивах, музеях и библиотеках, научных организациях"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928934"/>
            <a:ext cx="8643998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Приказ </a:t>
            </a:r>
            <a:r>
              <a:rPr lang="ru-RU" sz="1600" dirty="0" err="1" smtClean="0">
                <a:latin typeface="+mj-lt"/>
              </a:rPr>
              <a:t>Росархива</a:t>
            </a:r>
            <a:r>
              <a:rPr lang="ru-RU" sz="1600" dirty="0" smtClean="0">
                <a:latin typeface="+mj-lt"/>
              </a:rPr>
              <a:t> от 11.04.2018  N 44 "Об утверждении Примерной инструкции по делопроизводству в государственных организациях"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572140"/>
            <a:ext cx="857256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Перечни типовых управленческих архивных документов, типовых архивных документов, образующихся в научно-технической и производственной деятельности организаций, отраслевые нормативные акты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71472" y="142852"/>
            <a:ext cx="7858180" cy="3429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Описи электронных дел , документов подписывает составитель, руководитель архива или работник, ответственный за архив, согласуются на заседании экспертной комиссии  организации и утверждаются руководителем организации.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8130" name="Picture 2" descr="C:\Users\matushova.ma\Desktop\презентация опись электронных дел\2 компа и подпись две 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00504"/>
            <a:ext cx="428628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0"/>
            <a:ext cx="9144000" cy="4286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Передача электронных документов в архив организации производится на основании описей электронных дел, документов структурных подразделений по информационно-телекоммуникационной сети (при наличии в архиве организации информационной системы) или на физически обособленных материальных носителях, которые представляются в двух идентичных экземплярах.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atushova.ma\Desktop\хорошая в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357694"/>
            <a:ext cx="6858048" cy="235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0" y="642918"/>
            <a:ext cx="9144000" cy="32861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Передать исполненные документы по архивной описи на хранение в архив нужно не ранее, чем через один год и не позднее, чем через три года после того, как они закончены в делопроизводстве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Содержимое 3" descr="do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214818"/>
            <a:ext cx="2786082" cy="1895282"/>
          </a:xfrm>
          <a:prstGeom prst="rect">
            <a:avLst/>
          </a:prstGeom>
        </p:spPr>
      </p:pic>
      <p:pic>
        <p:nvPicPr>
          <p:cNvPr id="7" name="Содержимое 3" descr="do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2500298" cy="1752406"/>
          </a:xfrm>
          <a:prstGeom prst="rect">
            <a:avLst/>
          </a:prstGeom>
        </p:spPr>
      </p:pic>
      <p:pic>
        <p:nvPicPr>
          <p:cNvPr id="12289" name="Picture 1" descr="C:\Users\matushova.ma\Desktop\презентация опись электронных дел\ком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43380"/>
            <a:ext cx="342902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+mj-lt"/>
              </a:rPr>
              <a:t>Обращаем внимание!</a:t>
            </a:r>
          </a:p>
          <a:p>
            <a:pPr algn="ctr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В случае ведения делопроизводства</a:t>
            </a:r>
            <a:r>
              <a:rPr lang="ru-RU" altLang="ru-RU" sz="1800" u="sng" dirty="0" smtClean="0">
                <a:solidFill>
                  <a:schemeClr val="tx1"/>
                </a:solidFill>
                <a:latin typeface="+mj-lt"/>
              </a:rPr>
              <a:t> исключительно </a:t>
            </a: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в электронном виде,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о</a:t>
            </a:r>
            <a:r>
              <a:rPr lang="ru-RU" altLang="ru-RU" sz="1800" dirty="0" smtClean="0">
                <a:solidFill>
                  <a:schemeClr val="tx1"/>
                </a:solidFill>
                <a:latin typeface="+mj-lt"/>
              </a:rPr>
              <a:t>рганизация  ОБЯЗАНА обеспечить сохранность и возможность использования документов долговременного срока хранения в течение всего установленного архивным законодательством срока хранения.</a:t>
            </a: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1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+mj-lt"/>
              </a:rPr>
              <a:t>Спасибо за внимание!</a:t>
            </a:r>
            <a:endParaRPr lang="ru-RU" altLang="ru-RU" sz="2000" dirty="0" smtClean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</p:txBody>
      </p:sp>
      <p:pic>
        <p:nvPicPr>
          <p:cNvPr id="5" name="Picture 3" descr="C:\Users\matushova.ma\Desktop\презентация опись электронных дел\комп хл ворд и 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arxiv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9144000" cy="392909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5500702"/>
            <a:ext cx="9144000" cy="13572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Подготовка электронных дел для передачи в архив организации предусматривает составление описи электронных дел, документов .</a:t>
            </a:r>
          </a:p>
        </p:txBody>
      </p:sp>
      <p:sp>
        <p:nvSpPr>
          <p:cNvPr id="7" name="Овал 6"/>
          <p:cNvSpPr/>
          <p:nvPr/>
        </p:nvSpPr>
        <p:spPr>
          <a:xfrm>
            <a:off x="0" y="0"/>
            <a:ext cx="9144000" cy="16430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целях обеспечения сохранности, своевременного отбора и учета и систематизации электронных дел, законченные делопроизводством дела после окончания календарного года, в котором они были заведены, подготавливаются к передаче в архив организации и подлежат оформлению и описанию.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0" y="0"/>
            <a:ext cx="9144000" cy="30003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Оформление описей электронных дел документов становится обязательным при условии, что электронные документы составляются в статусе оригиналов и организация перешла на электронный документооборот по всем или некоторым направлениям деятельности. </a:t>
            </a:r>
          </a:p>
        </p:txBody>
      </p:sp>
      <p:sp>
        <p:nvSpPr>
          <p:cNvPr id="7" name="Овал 6"/>
          <p:cNvSpPr/>
          <p:nvPr/>
        </p:nvSpPr>
        <p:spPr>
          <a:xfrm>
            <a:off x="0" y="3071810"/>
            <a:ext cx="9144000" cy="15573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Электронный оригинал документа весь свой жизненный цикл от создания до уничтожения проводит в электронном виде.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643446"/>
            <a:ext cx="4143404" cy="1785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s://club.directum.ru/images/axd/5714bcdb-9a41-4d8c-87f2-4add1398c7f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714884"/>
            <a:ext cx="3571900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6082" name="AutoShape 2" descr="https://cbu23.ru/images/reg_i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cbu23.ru/images/reg_in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0"/>
            <a:ext cx="9144000" cy="121442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 smtClean="0">
                <a:solidFill>
                  <a:schemeClr val="tx1"/>
                </a:solidFill>
                <a:latin typeface="+mj-lt"/>
              </a:rPr>
              <a:t>Правилами 2015</a:t>
            </a:r>
          </a:p>
          <a:p>
            <a:pPr algn="ctr"/>
            <a:r>
              <a:rPr lang="ru-RU" sz="2400" spc="300" dirty="0" smtClean="0">
                <a:solidFill>
                  <a:schemeClr val="tx1"/>
                </a:solidFill>
                <a:latin typeface="+mj-lt"/>
              </a:rPr>
              <a:t>определены формы электронных описей</a:t>
            </a:r>
            <a:endParaRPr lang="ru-RU" sz="2400" spc="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1571612"/>
            <a:ext cx="4286280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не входящих в состав основных (обязательных) учетных документов архива организации:</a:t>
            </a:r>
            <a:endParaRPr lang="ru-RU" sz="1600" dirty="0"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1571612"/>
            <a:ext cx="4286248" cy="15716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latin typeface="+mj-lt"/>
              </a:rPr>
              <a:t>входящих в состав основных (обязательных) учетных документов архива организации :</a:t>
            </a:r>
            <a:endParaRPr lang="ru-RU" sz="1600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643314"/>
            <a:ext cx="4143404" cy="27146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опись электронных дел, документов постоянного хранения (Приложение 17);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опись электронных дел, документов временных (свыше 10 лет) сроков хранения (Приложение 18).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3643314"/>
            <a:ext cx="4214842" cy="27146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опись электронных дел, документов структурного подразделения (Приложение 24),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так называемая сдаточная опись или акт приема-передачи.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1214422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500826" y="1214422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00232" y="3143248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72264" y="321468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8596" y="0"/>
            <a:ext cx="8215370" cy="16430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Экспертиза ценности электронных документов проводится ежегодно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643050"/>
            <a:ext cx="9144000" cy="3286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По результатам экспертизы ценности электронных документов в структурных подразделениях организации составляются отдельные описи на единицы хранения электронных документов постоянного хранения; временных (свыше 10 лет) сроков хранения, в том числе по личному составу, на основе которых в архиве организации составляются годовые разделы соответствующих сводных описей дел, документов </a:t>
            </a:r>
          </a:p>
        </p:txBody>
      </p:sp>
      <p:pic>
        <p:nvPicPr>
          <p:cNvPr id="47106" name="Picture 2" descr="C:\Users\matushova.ma\Desktop\презентация опись электронных дел\Единая-система-кад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636"/>
            <a:ext cx="5357850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16430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9144000" cy="1643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 составлении сдаточной описи электронных дел в структурном подразделении соблюдаются следующие требования: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32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1435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643050"/>
            <a:ext cx="9144000" cy="3786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заголовки электронных дел вносятся в опись в соответствии с принятой схемой систематизации на основе номенклатуры дел;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каждое электронное дело вносится в опись под самостоятельным порядковым номером;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если электронное дело состоит из нескольких томов или частей, то каждый том или часть вносятся в опись под самостоятельным номером;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+mj-lt"/>
              </a:rPr>
              <a:t>графа описи «Примечание» используется для отметок о приеме электронных дел, особенностях их физического состояния, передаче другим структурным подразделением со ссылкой на акт, наличии копий и </a:t>
            </a:r>
            <a:r>
              <a:rPr lang="ru-RU" dirty="0" err="1" smtClean="0">
                <a:latin typeface="+mj-lt"/>
              </a:rPr>
              <a:t>т.п</a:t>
            </a:r>
            <a:endParaRPr lang="ru-RU" dirty="0" smtClean="0"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500702"/>
            <a:ext cx="9144000" cy="13572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Порядок присвоения номеров сдаточным описям структурных подразделений устанавливается архивом организации.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12144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Объектом описания в сдаточной описи являются единицы хранения электронных документов. 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1214422"/>
            <a:ext cx="8643998" cy="14287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Описательная статья единицы хранения (электронного дела) включает в себя следующие элементы: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643182"/>
            <a:ext cx="9144000" cy="29289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номер по порядку в пределах описи;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индекс единицы хранения электронных документов по описи;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заголовок электронного дела;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крайние даты;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срок хранения;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тип носителя (основного экземпляра, рабочего экземпляра);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объем (в байтах).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643578"/>
            <a:ext cx="9144000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 основной и рабочий экземпляры электронных документов составляются отдельные сдаточные описи.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00050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85728"/>
            <a:ext cx="9144000" cy="27860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+mj-lt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285728"/>
            <a:ext cx="9144000" cy="278608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 конце описи оформляется итоговая запись, в которой указывается количество единиц хранения электронных документов (цифрами и в круглых скобках – прописью); первый и последний номера единиц учета по описи, пропущенные номера.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143248"/>
            <a:ext cx="9144000" cy="32147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3143248"/>
            <a:ext cx="9144000" cy="3214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К сдаточной описи может составляться предисловие с указанием программного обеспечения, его версии и других технологических характеристик информационных систем.</a:t>
            </a:r>
          </a:p>
          <a:p>
            <a:pPr algn="ctr"/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1005</Words>
  <Application>Microsoft Office PowerPoint</Application>
  <PresentationFormat>Экран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Опись электронных дел</vt:lpstr>
      <vt:lpstr>Слайд 15</vt:lpstr>
      <vt:lpstr>Слайд 16</vt:lpstr>
      <vt:lpstr>Приложение к описи электронных дел постоянного хранения</vt:lpstr>
      <vt:lpstr>Приложение к описи электронных дел временного хранения</vt:lpstr>
      <vt:lpstr>Слайд 19</vt:lpstr>
      <vt:lpstr>Слайд 20</vt:lpstr>
      <vt:lpstr>Слайд 21</vt:lpstr>
      <vt:lpstr>Слайд 22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ОПИСЬ ЭЛЕКТРОННЫХ ДОКУМЕНТОВ</dc:title>
  <dc:creator>matushova.ma</dc:creator>
  <cp:lastModifiedBy>naletova.el</cp:lastModifiedBy>
  <cp:revision>152</cp:revision>
  <dcterms:created xsi:type="dcterms:W3CDTF">2020-10-27T04:20:48Z</dcterms:created>
  <dcterms:modified xsi:type="dcterms:W3CDTF">2020-11-11T07:06:49Z</dcterms:modified>
</cp:coreProperties>
</file>