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81" r:id="rId3"/>
    <p:sldId id="264" r:id="rId4"/>
    <p:sldId id="268" r:id="rId5"/>
    <p:sldId id="269" r:id="rId6"/>
    <p:sldId id="276" r:id="rId7"/>
    <p:sldId id="270" r:id="rId8"/>
    <p:sldId id="272" r:id="rId9"/>
    <p:sldId id="273" r:id="rId10"/>
    <p:sldId id="274" r:id="rId11"/>
    <p:sldId id="275" r:id="rId12"/>
    <p:sldId id="277" r:id="rId13"/>
    <p:sldId id="278" r:id="rId14"/>
    <p:sldId id="279" r:id="rId15"/>
    <p:sldId id="283" r:id="rId16"/>
    <p:sldId id="284" r:id="rId17"/>
    <p:sldId id="285" r:id="rId18"/>
    <p:sldId id="287" r:id="rId19"/>
    <p:sldId id="28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858"/>
    <a:srgbClr val="4F4F4F"/>
    <a:srgbClr val="FFE5E5"/>
    <a:srgbClr val="FFC5C5"/>
    <a:srgbClr val="FFF2C9"/>
    <a:srgbClr val="FFE697"/>
    <a:srgbClr val="E2F8FA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FF4EC-C705-4C70-A647-45B5ED1D9A26}" type="datetimeFigureOut">
              <a:rPr lang="ru-RU" smtClean="0"/>
              <a:pPr/>
              <a:t>17.05.2019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_____Microsoft_Office_Excel_97-20032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Office_Excel_97-20035.xls"/><Relationship Id="rId5" Type="http://schemas.openxmlformats.org/officeDocument/2006/relationships/oleObject" Target="../embeddings/_____Microsoft_Office_Excel_97-20034.xls"/><Relationship Id="rId4" Type="http://schemas.openxmlformats.org/officeDocument/2006/relationships/oleObject" Target="../embeddings/_____Microsoft_Office_Excel_97-20033.xls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633462"/>
            <a:ext cx="9143999" cy="1191304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643" y="633462"/>
            <a:ext cx="1479069" cy="16434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5085184"/>
            <a:ext cx="572412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67744" y="77747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Администрация</a:t>
            </a:r>
            <a:r>
              <a:rPr lang="ru-RU" sz="2700" dirty="0" smtClean="0">
                <a:solidFill>
                  <a:srgbClr val="376092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2500" dirty="0" smtClean="0">
                <a:solidFill>
                  <a:srgbClr val="376092"/>
                </a:solidFill>
                <a:latin typeface="Georgia" panose="02040502050405020303" pitchFamily="18" charset="0"/>
              </a:rPr>
              <a:t>городского округа Тольятти</a:t>
            </a:r>
            <a:endParaRPr lang="ru-RU" sz="2500" dirty="0">
              <a:solidFill>
                <a:srgbClr val="376092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Picture 5" descr="C:\Users\ПЕТРО\Desktop\Герб тольятти мал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327" y="883039"/>
            <a:ext cx="1037699" cy="126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7602" y="2643182"/>
            <a:ext cx="7128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ИТОГИ РАБОТЫ</a:t>
            </a:r>
          </a:p>
          <a:p>
            <a:pPr algn="ctr"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АДМИНИСТРАЦИИ АВТОЗАВОДСКОГО РАЙОНА</a:t>
            </a:r>
          </a:p>
          <a:p>
            <a:pPr algn="ctr"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 2018 ГОД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9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929330"/>
            <a:ext cx="9143999" cy="928670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9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285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транспортной системы и дорожного хозяйства г.о.Тольятти на 2014-2020 годы» за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2018 год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0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596" y="3571876"/>
            <a:ext cx="2495344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i="1" u="sng" dirty="0" err="1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б-р</a:t>
            </a:r>
            <a:r>
              <a:rPr lang="ru-RU" sz="13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 Татищева</a:t>
            </a:r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1" y="2214554"/>
            <a:ext cx="4214842" cy="83489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latin typeface="Georgia" panose="02040502050405020303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43702" y="3571876"/>
            <a:ext cx="2214578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ул.Ворошилова, 2В</a:t>
            </a:r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00034" y="5715016"/>
            <a:ext cx="2495344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pic>
        <p:nvPicPr>
          <p:cNvPr id="4098" name="Picture 2" descr="\\main\NoviyProezd2\Отдел территориального мониторинга\ПАПКИ СПЕЦИАЛИСТОВ\Трибушинцева С.И\Фото\б-р Татищева выполн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214554"/>
            <a:ext cx="2540017" cy="1428760"/>
          </a:xfrm>
          <a:prstGeom prst="rect">
            <a:avLst/>
          </a:prstGeom>
          <a:noFill/>
        </p:spPr>
      </p:pic>
      <p:pic>
        <p:nvPicPr>
          <p:cNvPr id="4099" name="Picture 3" descr="\\main\NoviyProezd2\Отдел территориального мониторинга\ПАПКИ СПЕЦИАЛИСТОВ\Трибушинцева С.И\Фото\выполнено ворошилова 2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214554"/>
            <a:ext cx="1869742" cy="1402307"/>
          </a:xfrm>
          <a:prstGeom prst="rect">
            <a:avLst/>
          </a:prstGeom>
          <a:noFill/>
        </p:spPr>
      </p:pic>
      <p:pic>
        <p:nvPicPr>
          <p:cNvPr id="4101" name="Picture 5" descr="http://www.tgl.ru/files/tinymce/img_1873_file_15350919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857760"/>
            <a:ext cx="2286016" cy="1524010"/>
          </a:xfrm>
          <a:prstGeom prst="rect">
            <a:avLst/>
          </a:prstGeom>
          <a:noFill/>
        </p:spPr>
      </p:pic>
      <p:pic>
        <p:nvPicPr>
          <p:cNvPr id="4105" name="Picture 9" descr="https://im0-tub-ru.yandex.net/i?id=7560fbb3dafcd68d5b1828b1514195fc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857760"/>
            <a:ext cx="1911299" cy="1433474"/>
          </a:xfrm>
          <a:prstGeom prst="rect">
            <a:avLst/>
          </a:prstGeom>
          <a:noFill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2214554"/>
            <a:ext cx="2571768" cy="15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4786322"/>
            <a:ext cx="2714644" cy="133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Прямоугольник 34"/>
          <p:cNvSpPr/>
          <p:nvPr/>
        </p:nvSpPr>
        <p:spPr>
          <a:xfrm>
            <a:off x="1285852" y="1285860"/>
            <a:ext cx="750099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Ремонт внутриквартальных дорог: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18 объектов</a:t>
            </a:r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площадью ремонта </a:t>
            </a: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40,566 тыс.м2 проездов и 32,279 тыс.м2 тротуаров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285852" y="4071942"/>
            <a:ext cx="7286676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Ремонт автомобильных дорог общего пользования: </a:t>
            </a:r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4 объекта </a:t>
            </a:r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площадью ремонта </a:t>
            </a: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177,64 тыс.м2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91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571480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благоустройстве территории района  в 2018 году принимали 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активное участие предприятия и организации</a:t>
            </a:r>
            <a:endParaRPr lang="ru-RU" sz="14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929330"/>
            <a:ext cx="9143999" cy="928670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Georgia" pitchFamily="18" charset="0"/>
              </a:rPr>
              <a:t>10</a:t>
            </a:r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47664" y="142852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– мы с тобой!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0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572001" y="2214554"/>
            <a:ext cx="4214842" cy="83489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latin typeface="Georgia" panose="02040502050405020303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00034" y="5715016"/>
            <a:ext cx="2495344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1472" y="1571612"/>
            <a:ext cx="2428892" cy="4929222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t" anchorCtr="0"/>
          <a:lstStyle/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 algn="ctr"/>
            <a:r>
              <a:rPr lang="ru-RU" sz="1300" b="1" dirty="0" smtClean="0">
                <a:latin typeface="Georgia" panose="02040502050405020303" pitchFamily="18" charset="0"/>
              </a:rPr>
              <a:t>Посадка цветников </a:t>
            </a:r>
          </a:p>
          <a:p>
            <a:pPr lvl="0" algn="ctr"/>
            <a:r>
              <a:rPr lang="ru-RU" sz="1300" b="1" dirty="0" smtClean="0">
                <a:latin typeface="Georgia" panose="02040502050405020303" pitchFamily="18" charset="0"/>
              </a:rPr>
              <a:t>на кольцевых развязках: </a:t>
            </a: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>
              <a:buFontTx/>
              <a:buChar char="-"/>
            </a:pPr>
            <a:r>
              <a:rPr lang="ru-RU" sz="1300" dirty="0" smtClean="0">
                <a:latin typeface="Georgia" panose="02040502050405020303" pitchFamily="18" charset="0"/>
              </a:rPr>
              <a:t> Ст.Разина-Свердлова ООО «МАИ +3Н»; </a:t>
            </a:r>
          </a:p>
          <a:p>
            <a:pPr lvl="0"/>
            <a:endParaRPr lang="ru-RU" sz="1100" dirty="0" smtClean="0">
              <a:latin typeface="Georgia" panose="02040502050405020303" pitchFamily="18" charset="0"/>
            </a:endParaRPr>
          </a:p>
          <a:p>
            <a:pPr lvl="0">
              <a:buFontTx/>
              <a:buChar char="-"/>
            </a:pPr>
            <a:r>
              <a:rPr lang="ru-RU" sz="1300" dirty="0" smtClean="0">
                <a:latin typeface="Georgia" panose="02040502050405020303" pitchFamily="18" charset="0"/>
              </a:rPr>
              <a:t> </a:t>
            </a:r>
            <a:r>
              <a:rPr lang="ru-RU" sz="1300" dirty="0" err="1" smtClean="0">
                <a:latin typeface="Georgia" panose="02040502050405020303" pitchFamily="18" charset="0"/>
              </a:rPr>
              <a:t>Ст.Разина-Спортивная</a:t>
            </a:r>
            <a:r>
              <a:rPr lang="ru-RU" sz="1300" dirty="0" smtClean="0">
                <a:latin typeface="Georgia" panose="02040502050405020303" pitchFamily="18" charset="0"/>
              </a:rPr>
              <a:t> </a:t>
            </a:r>
          </a:p>
          <a:p>
            <a:pPr lvl="0"/>
            <a:r>
              <a:rPr lang="ru-RU" sz="1100" dirty="0" smtClean="0">
                <a:latin typeface="Georgia" panose="02040502050405020303" pitchFamily="18" charset="0"/>
              </a:rPr>
              <a:t>ООО«</a:t>
            </a:r>
            <a:r>
              <a:rPr lang="ru-RU" sz="1100" dirty="0" err="1" smtClean="0">
                <a:latin typeface="Georgia" panose="02040502050405020303" pitchFamily="18" charset="0"/>
              </a:rPr>
              <a:t>Автодоринжиниринг</a:t>
            </a:r>
            <a:r>
              <a:rPr lang="ru-RU" sz="1100" dirty="0" smtClean="0">
                <a:latin typeface="Georgia" panose="02040502050405020303" pitchFamily="18" charset="0"/>
              </a:rPr>
              <a:t>»</a:t>
            </a:r>
          </a:p>
          <a:p>
            <a:pPr lvl="0"/>
            <a:endParaRPr lang="ru-RU" sz="1100" dirty="0" smtClean="0">
              <a:latin typeface="Georgia" panose="02040502050405020303" pitchFamily="18" charset="0"/>
            </a:endParaRPr>
          </a:p>
          <a:p>
            <a:pPr lvl="0"/>
            <a:r>
              <a:rPr lang="ru-RU" sz="1300" dirty="0" smtClean="0">
                <a:latin typeface="Georgia" panose="02040502050405020303" pitchFamily="18" charset="0"/>
              </a:rPr>
              <a:t> - Лесопарковое шоссе ПАО «Т Плюс»; </a:t>
            </a:r>
          </a:p>
          <a:p>
            <a:pPr lvl="0"/>
            <a:endParaRPr lang="ru-RU" sz="1100" dirty="0" smtClean="0">
              <a:latin typeface="Georgia" panose="02040502050405020303" pitchFamily="18" charset="0"/>
            </a:endParaRPr>
          </a:p>
          <a:p>
            <a:pPr lvl="0"/>
            <a:r>
              <a:rPr lang="ru-RU" sz="1300" dirty="0" smtClean="0">
                <a:latin typeface="Georgia" panose="02040502050405020303" pitchFamily="18" charset="0"/>
              </a:rPr>
              <a:t>- </a:t>
            </a:r>
            <a:r>
              <a:rPr lang="ru-RU" sz="1300" dirty="0" err="1" smtClean="0">
                <a:latin typeface="Georgia" panose="02040502050405020303" pitchFamily="18" charset="0"/>
              </a:rPr>
              <a:t>Полякова-Южное</a:t>
            </a:r>
            <a:r>
              <a:rPr lang="ru-RU" sz="1300" dirty="0" smtClean="0">
                <a:latin typeface="Georgia" panose="02040502050405020303" pitchFamily="18" charset="0"/>
              </a:rPr>
              <a:t> шоссе </a:t>
            </a:r>
          </a:p>
          <a:p>
            <a:pPr lvl="0"/>
            <a:r>
              <a:rPr lang="ru-RU" sz="1300" dirty="0" smtClean="0">
                <a:latin typeface="Georgia" panose="02040502050405020303" pitchFamily="18" charset="0"/>
              </a:rPr>
              <a:t>ООО «</a:t>
            </a:r>
            <a:r>
              <a:rPr lang="ru-RU" sz="1300" dirty="0" err="1" smtClean="0">
                <a:latin typeface="Georgia" panose="02040502050405020303" pitchFamily="18" charset="0"/>
              </a:rPr>
              <a:t>Юнистрой</a:t>
            </a:r>
            <a:r>
              <a:rPr lang="ru-RU" sz="1300" dirty="0" smtClean="0">
                <a:latin typeface="Georgia" panose="02040502050405020303" pitchFamily="18" charset="0"/>
              </a:rPr>
              <a:t>»</a:t>
            </a:r>
            <a:endParaRPr lang="ru-RU" sz="1300" dirty="0">
              <a:latin typeface="Georgia" panose="02040502050405020303" pitchFamily="18" charset="0"/>
            </a:endParaRPr>
          </a:p>
        </p:txBody>
      </p:sp>
      <p:pic>
        <p:nvPicPr>
          <p:cNvPr id="26628" name="Picture 4" descr="\\main\NoviyProezd2\Отдел территориального мониторинга\ПАПКИ СПЕЦИАЛИСТОВ\Трибушинцева С.И\Фото\img_6282_mainnews_1528201003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428868"/>
            <a:ext cx="1524010" cy="1143008"/>
          </a:xfrm>
          <a:prstGeom prst="rect">
            <a:avLst/>
          </a:prstGeom>
          <a:noFill/>
        </p:spPr>
      </p:pic>
      <p:pic>
        <p:nvPicPr>
          <p:cNvPr id="26626" name="Picture 2" descr="\\main\NoviyProezd2\Отдел территориального мониторинга\ПАПКИ СПЕЦИАЛИСТОВ\Трибушинцева С.И\Фото\fvxzkmiim0i_mainnews_153258976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643050"/>
            <a:ext cx="1524011" cy="1143008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3286116" y="1571612"/>
            <a:ext cx="2428892" cy="4572032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t" anchorCtr="0"/>
          <a:lstStyle/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 algn="ctr"/>
            <a:r>
              <a:rPr lang="ru-RU" sz="1300" b="1" dirty="0" smtClean="0">
                <a:latin typeface="Georgia" panose="02040502050405020303" pitchFamily="18" charset="0"/>
              </a:rPr>
              <a:t>Устройство архитектурно-ландшафтной композиции «Звезды космоса»: </a:t>
            </a:r>
          </a:p>
          <a:p>
            <a:pPr lvl="0">
              <a:buFontTx/>
              <a:buChar char="-"/>
            </a:pPr>
            <a:r>
              <a:rPr lang="ru-RU" sz="1300" dirty="0" smtClean="0">
                <a:latin typeface="Georgia" panose="02040502050405020303" pitchFamily="18" charset="0"/>
              </a:rPr>
              <a:t> Благотворительный фонд «Небезразлично; </a:t>
            </a:r>
          </a:p>
          <a:p>
            <a:pPr lvl="0"/>
            <a:endParaRPr lang="ru-RU" sz="1100" dirty="0" smtClean="0">
              <a:latin typeface="Georgia" panose="02040502050405020303" pitchFamily="18" charset="0"/>
            </a:endParaRPr>
          </a:p>
          <a:p>
            <a:pPr lvl="0">
              <a:buFontTx/>
              <a:buChar char="-"/>
            </a:pPr>
            <a:r>
              <a:rPr lang="ru-RU" sz="1300" dirty="0" smtClean="0">
                <a:latin typeface="Georgia" panose="02040502050405020303" pitchFamily="18" charset="0"/>
              </a:rPr>
              <a:t> Общественный совет женщин</a:t>
            </a: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>
              <a:buFontTx/>
              <a:buChar char="-"/>
            </a:pPr>
            <a:r>
              <a:rPr lang="ru-RU" sz="1300" dirty="0" smtClean="0">
                <a:latin typeface="Georgia" panose="02040502050405020303" pitchFamily="18" charset="0"/>
              </a:rPr>
              <a:t>- Общественный совет при У МВД России г.Тольятти</a:t>
            </a:r>
            <a:endParaRPr lang="ru-RU" sz="1100" dirty="0" smtClean="0">
              <a:latin typeface="Georgia" panose="02040502050405020303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00760" y="1571612"/>
            <a:ext cx="2357454" cy="392909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t" anchorCtr="0"/>
          <a:lstStyle/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/>
            <a:endParaRPr lang="ru-RU" sz="1300" dirty="0" smtClean="0">
              <a:latin typeface="Georgia" panose="02040502050405020303" pitchFamily="18" charset="0"/>
            </a:endParaRP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 algn="ctr"/>
            <a:r>
              <a:rPr lang="ru-RU" sz="1300" b="1" dirty="0" smtClean="0">
                <a:latin typeface="Georgia" panose="02040502050405020303" pitchFamily="18" charset="0"/>
              </a:rPr>
              <a:t>Новогоднее световое оформление кольцевых развязок: </a:t>
            </a:r>
          </a:p>
          <a:p>
            <a:pPr lvl="0" algn="ctr"/>
            <a:endParaRPr lang="ru-RU" sz="1300" b="1" dirty="0" smtClean="0">
              <a:latin typeface="Georgia" panose="02040502050405020303" pitchFamily="18" charset="0"/>
            </a:endParaRPr>
          </a:p>
          <a:p>
            <a:pPr lvl="0">
              <a:buFontTx/>
              <a:buChar char="-"/>
            </a:pPr>
            <a:r>
              <a:rPr lang="ru-RU" sz="1300" dirty="0" smtClean="0">
                <a:latin typeface="Georgia" panose="02040502050405020303" pitchFamily="18" charset="0"/>
              </a:rPr>
              <a:t> пр. Степана Разина – ул. Свердлова </a:t>
            </a:r>
          </a:p>
          <a:p>
            <a:pPr lvl="0"/>
            <a:r>
              <a:rPr lang="ru-RU" sz="1100" dirty="0" smtClean="0">
                <a:latin typeface="Georgia" pitchFamily="18" charset="0"/>
              </a:rPr>
              <a:t>ООО«</a:t>
            </a:r>
            <a:r>
              <a:rPr lang="ru-RU" sz="1100" dirty="0" err="1" smtClean="0">
                <a:latin typeface="Georgia" pitchFamily="18" charset="0"/>
              </a:rPr>
              <a:t>Автодоринжиниринг</a:t>
            </a:r>
            <a:r>
              <a:rPr lang="ru-RU" sz="1100" dirty="0" smtClean="0">
                <a:latin typeface="Georgia" pitchFamily="18" charset="0"/>
              </a:rPr>
              <a:t>»</a:t>
            </a:r>
          </a:p>
          <a:p>
            <a:pPr lvl="0"/>
            <a:endParaRPr lang="ru-RU" sz="1300" dirty="0" smtClean="0">
              <a:latin typeface="Georgia" pitchFamily="18" charset="0"/>
            </a:endParaRPr>
          </a:p>
          <a:p>
            <a:r>
              <a:rPr lang="ru-RU" sz="1300" dirty="0" smtClean="0">
                <a:latin typeface="Georgia" pitchFamily="18" charset="0"/>
              </a:rPr>
              <a:t> ул. 40 лет Победы – ул. Свердлова</a:t>
            </a:r>
          </a:p>
          <a:p>
            <a:r>
              <a:rPr lang="ru-RU" sz="1300" dirty="0" smtClean="0">
                <a:latin typeface="Georgia" pitchFamily="18" charset="0"/>
              </a:rPr>
              <a:t>группа компаний «</a:t>
            </a:r>
            <a:r>
              <a:rPr lang="ru-RU" sz="1300" dirty="0" err="1" smtClean="0">
                <a:latin typeface="Georgia" pitchFamily="18" charset="0"/>
              </a:rPr>
              <a:t>ЭкоВоз</a:t>
            </a:r>
            <a:r>
              <a:rPr lang="ru-RU" sz="1300" dirty="0" smtClean="0">
                <a:latin typeface="Georgia" pitchFamily="18" charset="0"/>
              </a:rPr>
              <a:t>»</a:t>
            </a:r>
            <a:endParaRPr lang="ru-RU" sz="1300" dirty="0">
              <a:latin typeface="Georgia" pitchFamily="18" charset="0"/>
            </a:endParaRPr>
          </a:p>
        </p:txBody>
      </p:sp>
      <p:pic>
        <p:nvPicPr>
          <p:cNvPr id="26630" name="Picture 6" descr="\\main\NoviyProezd2\Отдел территориального мониторинга\ПАПКИ СПЕЦИАЛИСТОВ\Трибушинцева С.И\Фото\5930756cfb4e1f301a86368c7292c45c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1643050"/>
            <a:ext cx="2146841" cy="1643074"/>
          </a:xfrm>
          <a:prstGeom prst="rect">
            <a:avLst/>
          </a:prstGeom>
          <a:noFill/>
        </p:spPr>
      </p:pic>
      <p:pic>
        <p:nvPicPr>
          <p:cNvPr id="26632" name="Picture 8" descr="http://ekovoz.ru/wp-content/uploads/2017/12/1-1-1024x6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1643050"/>
            <a:ext cx="1501664" cy="1000132"/>
          </a:xfrm>
          <a:prstGeom prst="rect">
            <a:avLst/>
          </a:prstGeom>
          <a:noFill/>
        </p:spPr>
      </p:pic>
      <p:pic>
        <p:nvPicPr>
          <p:cNvPr id="26633" name="Picture 9" descr="\\main\NoviyProezd2\Отдел территориального мониторинга\ПАПКИ СПЕЦИАЛИСТОВ\Трибушинцева С.И\Фото\svetiashchiesia-ezhiki-na-stolbakh-novogodnie-ukrasheniia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2214554"/>
            <a:ext cx="1393042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2191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5084763"/>
            <a:ext cx="9144000" cy="1773237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09600"/>
            <a:ext cx="9144000" cy="517525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288" y="5059363"/>
            <a:ext cx="6913562" cy="1798637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Часть договоров была заключена, но подрядные организации не смогли приступить к работам из-за отсутствия проектов. Аукционы на выполнение проектных работ проводились отдельно. Проекты не были готовы ко времени заключения договоров и начала работ подрядными организациями.</a:t>
            </a:r>
          </a:p>
          <a:p>
            <a:pPr>
              <a:defRPr/>
            </a:pP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** Некоммерческая организация «Фонд капитального ремонта» не проводила торги на часть домов.</a:t>
            </a:r>
          </a:p>
          <a:p>
            <a:pPr algn="just">
              <a:defRPr/>
            </a:pP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МКД вошли в план капитального ремонта 2019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514350"/>
            <a:ext cx="72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11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813" y="188913"/>
            <a:ext cx="7056437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Georgia" panose="02040502050405020303" pitchFamily="18" charset="0"/>
              </a:rPr>
              <a:t>Капитальный ремонт жилищного фонда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Georgia" panose="02040502050405020303" pitchFamily="18" charset="0"/>
              </a:rPr>
              <a:t>Автозаводского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Georgia" panose="02040502050405020303" pitchFamily="18" charset="0"/>
              </a:rPr>
              <a:t>2018 год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825" y="4292600"/>
            <a:ext cx="2195513" cy="792163"/>
          </a:xfrm>
          <a:prstGeom prst="rect">
            <a:avLst/>
          </a:prstGeom>
          <a:solidFill>
            <a:srgbClr val="FFF2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– ремонт инженерных систем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– ремонт кровли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 замена лифтов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87450" y="1773238"/>
            <a:ext cx="2592388" cy="792162"/>
          </a:xfrm>
          <a:prstGeom prst="rect">
            <a:avLst/>
          </a:prstGeom>
          <a:solidFill>
            <a:srgbClr val="E2F8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2018 году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запланирован ремонт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МКД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627313" y="3068638"/>
            <a:ext cx="2124075" cy="865187"/>
          </a:xfrm>
          <a:prstGeom prst="rect">
            <a:avLst/>
          </a:prstGeom>
          <a:solidFill>
            <a:srgbClr val="FFE5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выполнен ремонт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МКД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0825" y="3141663"/>
            <a:ext cx="2195513" cy="792162"/>
          </a:xfrm>
          <a:prstGeom prst="rect">
            <a:avLst/>
          </a:prstGeom>
          <a:solidFill>
            <a:srgbClr val="FFF2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 МКД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работы выполнены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940425" y="1773238"/>
            <a:ext cx="2124075" cy="792162"/>
          </a:xfrm>
          <a:prstGeom prst="rect">
            <a:avLst/>
          </a:prstGeom>
          <a:solidFill>
            <a:srgbClr val="E2F8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Завершение работ в домах, включенных в план 2017 года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МКД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019925" y="3068638"/>
            <a:ext cx="2124075" cy="865187"/>
          </a:xfrm>
          <a:prstGeom prst="rect">
            <a:avLst/>
          </a:prstGeom>
          <a:solidFill>
            <a:srgbClr val="FFE5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МКД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завершение работ в 2019 году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59338" y="3068638"/>
            <a:ext cx="2124075" cy="865187"/>
          </a:xfrm>
          <a:prstGeom prst="rect">
            <a:avLst/>
          </a:prstGeom>
          <a:solidFill>
            <a:srgbClr val="FFF2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МКД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 работы выполнены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1331913" y="2708275"/>
            <a:ext cx="576262" cy="288925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3203575" y="4005263"/>
            <a:ext cx="504825" cy="1152525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1331913" y="4005263"/>
            <a:ext cx="576262" cy="287337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3132138" y="2708275"/>
            <a:ext cx="576262" cy="287338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6227763" y="2636838"/>
            <a:ext cx="576262" cy="287337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7235825" y="2636838"/>
            <a:ext cx="576263" cy="287337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 l="43727" t="34764" b="6632"/>
          <a:stretch/>
        </p:blipFill>
        <p:spPr bwMode="auto">
          <a:xfrm rot="16200000">
            <a:off x="5888450" y="3602450"/>
            <a:ext cx="2780928" cy="3730171"/>
          </a:xfrm>
          <a:prstGeom prst="rec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084763"/>
            <a:ext cx="9144000" cy="1773237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09600"/>
            <a:ext cx="9144000" cy="517525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514350"/>
            <a:ext cx="792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12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333375"/>
            <a:ext cx="7056438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Georgia" panose="02040502050405020303" pitchFamily="18" charset="0"/>
              </a:rPr>
              <a:t>Капитальный ремонт жилищного фонда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Georgia" panose="02040502050405020303" pitchFamily="18" charset="0"/>
              </a:rPr>
              <a:t>Автозаводского района</a:t>
            </a:r>
            <a:endParaRPr lang="ru-RU" dirty="0">
              <a:latin typeface="+mn-lt"/>
            </a:endParaRPr>
          </a:p>
        </p:txBody>
      </p:sp>
      <p:graphicFrame>
        <p:nvGraphicFramePr>
          <p:cNvPr id="1026" name="Содержимое 3"/>
          <p:cNvGraphicFramePr>
            <a:graphicFrameLocks noGrp="1"/>
          </p:cNvGraphicFramePr>
          <p:nvPr>
            <p:ph sz="half" idx="1"/>
          </p:nvPr>
        </p:nvGraphicFramePr>
        <p:xfrm>
          <a:off x="395288" y="1412875"/>
          <a:ext cx="4140200" cy="4627563"/>
        </p:xfrm>
        <a:graphic>
          <a:graphicData uri="http://schemas.openxmlformats.org/presentationml/2006/ole">
            <p:oleObj spid="_x0000_s1026" r:id="rId3" imgW="4139543" imgH="4627265" progId="Excel.Sheet.8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/>
          </p:cNvGraphicFramePr>
          <p:nvPr/>
        </p:nvGraphicFramePr>
        <p:xfrm>
          <a:off x="4643438" y="1268413"/>
          <a:ext cx="4140200" cy="4627562"/>
        </p:xfrm>
        <a:graphic>
          <a:graphicData uri="http://schemas.openxmlformats.org/presentationml/2006/ole">
            <p:oleObj spid="_x0000_s1027" r:id="rId4" imgW="4139543" imgH="4627265" progId="Excel.Sheet.8">
              <p:embed/>
            </p:oleObj>
          </a:graphicData>
        </a:graphic>
      </p:graphicFrame>
      <p:pic>
        <p:nvPicPr>
          <p:cNvPr id="10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4763"/>
            <a:ext cx="9144000" cy="1773237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09600"/>
            <a:ext cx="9144000" cy="517525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76672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476250"/>
            <a:ext cx="792088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13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813" y="0"/>
            <a:ext cx="7056437" cy="109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Проведение земляных работ на территории Автозаводского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Georgia" panose="02040502050405020303" pitchFamily="18" charset="0"/>
              </a:rPr>
              <a:t>2018 год</a:t>
            </a:r>
            <a:endParaRPr lang="ru-RU" b="1" dirty="0"/>
          </a:p>
        </p:txBody>
      </p:sp>
      <p:graphicFrame>
        <p:nvGraphicFramePr>
          <p:cNvPr id="5130" name="Содержимое 3"/>
          <p:cNvGraphicFramePr>
            <a:graphicFrameLocks noGrp="1"/>
          </p:cNvGraphicFramePr>
          <p:nvPr/>
        </p:nvGraphicFramePr>
        <p:xfrm>
          <a:off x="-50800" y="1001713"/>
          <a:ext cx="5789613" cy="4295775"/>
        </p:xfrm>
        <a:graphic>
          <a:graphicData uri="http://schemas.openxmlformats.org/presentationml/2006/ole">
            <p:oleObj spid="_x0000_s2050" r:id="rId4" imgW="5791702" imgH="4298052" progId="Excel.Sheet.8">
              <p:embed/>
            </p:oleObj>
          </a:graphicData>
        </a:graphic>
      </p:graphicFrame>
      <p:sp>
        <p:nvSpPr>
          <p:cNvPr id="5131" name="TextBox 7"/>
          <p:cNvSpPr txBox="1">
            <a:spLocks noChangeArrowheads="1"/>
          </p:cNvSpPr>
          <p:nvPr/>
        </p:nvSpPr>
        <p:spPr bwMode="auto">
          <a:xfrm>
            <a:off x="0" y="1341438"/>
            <a:ext cx="6716713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dirty="0">
                <a:solidFill>
                  <a:srgbClr val="7F7F7F"/>
                </a:solidFill>
                <a:latin typeface="Georgia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Всего за год  выдано 402 разрешения на проведение земляных работ для ремонта подземных инженерных сетей из которых:</a:t>
            </a:r>
          </a:p>
        </p:txBody>
      </p:sp>
      <p:graphicFrame>
        <p:nvGraphicFramePr>
          <p:cNvPr id="5132" name="Содержимое 3"/>
          <p:cNvGraphicFramePr>
            <a:graphicFrameLocks noGrp="1"/>
          </p:cNvGraphicFramePr>
          <p:nvPr/>
        </p:nvGraphicFramePr>
        <p:xfrm>
          <a:off x="0" y="3214686"/>
          <a:ext cx="5789613" cy="4799012"/>
        </p:xfrm>
        <a:graphic>
          <a:graphicData uri="http://schemas.openxmlformats.org/presentationml/2006/ole">
            <p:oleObj spid="_x0000_s2051" name="Worksheet" r:id="rId5" imgW="5791702" imgH="4804064" progId="Excel.Sheet.8">
              <p:embed/>
            </p:oleObj>
          </a:graphicData>
        </a:graphic>
      </p:graphicFrame>
      <p:graphicFrame>
        <p:nvGraphicFramePr>
          <p:cNvPr id="5133" name="Содержимое 3"/>
          <p:cNvGraphicFramePr>
            <a:graphicFrameLocks noGrp="1"/>
          </p:cNvGraphicFramePr>
          <p:nvPr/>
        </p:nvGraphicFramePr>
        <p:xfrm>
          <a:off x="4233863" y="2028825"/>
          <a:ext cx="5789612" cy="4879975"/>
        </p:xfrm>
        <a:graphic>
          <a:graphicData uri="http://schemas.openxmlformats.org/presentationml/2006/ole">
            <p:oleObj spid="_x0000_s2052" r:id="rId6" imgW="5791702" imgH="4877223" progId="Excel.Sheet.8">
              <p:embed/>
            </p:oleObj>
          </a:graphicData>
        </a:graphic>
      </p:graphicFrame>
      <p:sp>
        <p:nvSpPr>
          <p:cNvPr id="5134" name="TextBox 7"/>
          <p:cNvSpPr txBox="1">
            <a:spLocks noChangeArrowheads="1"/>
          </p:cNvSpPr>
          <p:nvPr/>
        </p:nvSpPr>
        <p:spPr bwMode="auto">
          <a:xfrm>
            <a:off x="5219700" y="2708275"/>
            <a:ext cx="39243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Динамика количества выданных разрешений для аварийного ремонта инженерных сетей по сравнению                      с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2017 годом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0034" y="357166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14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3042" y="357166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Содействие в осуществлении ТОС и реализации функций (полномочий)  управляющих микрорайонами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5984" y="1500174"/>
            <a:ext cx="7656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5908724" cy="51391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2198" y="2643182"/>
            <a:ext cx="2928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На территории района осуществляют деятельность </a:t>
            </a:r>
          </a:p>
          <a:p>
            <a:pPr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b="1" dirty="0" smtClean="0"/>
          </a:p>
          <a:p>
            <a:pPr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21 учрежденное ТОС</a:t>
            </a:r>
          </a:p>
          <a:p>
            <a:pPr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(средняя численность жителей в границах ТОС –</a:t>
            </a:r>
            <a:r>
              <a:rPr lang="ru-RU" b="1" dirty="0" smtClean="0"/>
              <a:t> 14 468 чел.</a:t>
            </a:r>
            <a:r>
              <a:rPr lang="ru-RU" dirty="0" smtClean="0"/>
              <a:t>)</a:t>
            </a:r>
          </a:p>
          <a:p>
            <a:pPr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b="1" dirty="0" smtClean="0"/>
          </a:p>
          <a:p>
            <a:pPr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39 управляющих микрорайонами </a:t>
            </a:r>
          </a:p>
        </p:txBody>
      </p:sp>
    </p:spTree>
    <p:extLst>
      <p:ext uri="{BB962C8B-B14F-4D97-AF65-F5344CB8AC3E}">
        <p14:creationId xmlns="" xmlns:p14="http://schemas.microsoft.com/office/powerpoint/2010/main" val="2021911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596" y="514798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15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5568" y="519504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eorgia" panose="02040502050405020303" pitchFamily="18" charset="0"/>
              </a:rPr>
              <a:t>Мероприятия с участием управляющих микрорайонами</a:t>
            </a:r>
            <a:endParaRPr lang="ru-RU" sz="2000" dirty="0">
              <a:latin typeface="Georgia" panose="02040502050405020303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53749226"/>
              </p:ext>
            </p:extLst>
          </p:nvPr>
        </p:nvGraphicFramePr>
        <p:xfrm>
          <a:off x="214282" y="1357298"/>
          <a:ext cx="8712970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8">
                  <a:extLst>
                    <a:ext uri="{9D8B030D-6E8A-4147-A177-3AD203B41FA5}">
                      <a16:colId xmlns="" xmlns:a16="http://schemas.microsoft.com/office/drawing/2014/main" val="3016500181"/>
                    </a:ext>
                  </a:extLst>
                </a:gridCol>
                <a:gridCol w="5027842">
                  <a:extLst>
                    <a:ext uri="{9D8B030D-6E8A-4147-A177-3AD203B41FA5}">
                      <a16:colId xmlns="" xmlns:a16="http://schemas.microsoft.com/office/drawing/2014/main" val="2992041739"/>
                    </a:ext>
                  </a:extLst>
                </a:gridCol>
                <a:gridCol w="3249480">
                  <a:extLst>
                    <a:ext uri="{9D8B030D-6E8A-4147-A177-3AD203B41FA5}">
                      <a16:colId xmlns="" xmlns:a16="http://schemas.microsoft.com/office/drawing/2014/main" val="3160597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endParaRPr lang="ru-RU" sz="12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Мероприятие</a:t>
                      </a:r>
                      <a:endParaRPr lang="ru-RU" sz="12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Результат</a:t>
                      </a:r>
                      <a:endParaRPr lang="ru-RU" sz="12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1411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Обследование придомовых территорий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предмет отчистки от снега и наличия (отсутствия) ТКО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Многократно обследовали территорию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947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домов</a:t>
                      </a:r>
                      <a:endParaRPr lang="ru-RU" sz="12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200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в приемке работ в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рамках программ благоустройства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Приняли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участие в приемке </a:t>
                      </a: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объектов</a:t>
                      </a:r>
                      <a:endParaRPr lang="ru-RU" sz="12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28792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Мониторинг мест массового отдыха, досуга и развлечения детей и семей с детьми в рамках проведения Всероссийской акции «Безопасность детям»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Обследовали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объекта спортивного и игрового оборудования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744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Мониторинг мест проведения земляных работ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Проверен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251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объект,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выявлено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нарушений 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831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Мониторинг выполнения работ по капитальному ремонту общего имущества МКД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Осуществлен контроль выполнения работ в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домах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24610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Организация мероприятий по санитарной очистке и благоустройству территории Автозаводского района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Организованы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субботники с участием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1380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жителей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микрорайонов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253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мероприятий в рамках проекта «Новое качество медицины» 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Проведено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мероприятия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охватом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2128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человек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7511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встреч с жителями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реализации конкурса «Наш микрорайон»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Проведены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встречи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участием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4453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чел. (охват МКД -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9242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Патрулирование лесного массива Автозаводского района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Организовано</a:t>
                      </a:r>
                      <a:r>
                        <a:rPr lang="ru-RU" sz="1200" baseline="0" dirty="0" smtClean="0"/>
                        <a:t> участие в патрулировании </a:t>
                      </a:r>
                      <a:r>
                        <a:rPr lang="ru-RU" sz="1200" b="1" baseline="0" dirty="0" smtClean="0"/>
                        <a:t>335 </a:t>
                      </a:r>
                      <a:r>
                        <a:rPr lang="ru-RU" sz="1200" baseline="0" dirty="0" smtClean="0"/>
                        <a:t>жителей в пожароопасный</a:t>
                      </a:r>
                      <a:r>
                        <a:rPr lang="ru-RU" sz="1200" dirty="0" smtClean="0"/>
                        <a:t> период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09614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Мониторинг площадок по реализации деревьев хвойных пород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Выявлено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несанкционированной торговли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4478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0034" y="476673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16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80"/>
            <a:ext cx="705678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latin typeface="Georgia" panose="02040502050405020303" pitchFamily="18" charset="0"/>
              </a:rPr>
              <a:t>Содействие в осуществлении ТОС на территории района </a:t>
            </a:r>
            <a:endParaRPr lang="ru-RU" sz="2000" dirty="0">
              <a:latin typeface="Georgia" panose="02040502050405020303" pitchFamily="18" charset="0"/>
            </a:endParaRP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33863" y="1384964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 2018 году из бюджета городского округа Тольятти были </a:t>
            </a:r>
            <a:r>
              <a:rPr lang="ru-RU" sz="1200" dirty="0" smtClean="0"/>
              <a:t>предоставлены денежные средства </a:t>
            </a:r>
            <a:r>
              <a:rPr lang="ru-RU" sz="1200" b="1" dirty="0" smtClean="0"/>
              <a:t>21 ТОС</a:t>
            </a:r>
            <a:r>
              <a:rPr lang="ru-RU" sz="1200" dirty="0" smtClean="0"/>
              <a:t> </a:t>
            </a:r>
            <a:r>
              <a:rPr lang="ru-RU" sz="1200" dirty="0"/>
              <a:t>Автозаводского </a:t>
            </a:r>
            <a:r>
              <a:rPr lang="ru-RU" sz="1200" dirty="0" smtClean="0"/>
              <a:t>района </a:t>
            </a:r>
            <a:r>
              <a:rPr lang="ru-RU" sz="1200" dirty="0"/>
              <a:t>в размере  </a:t>
            </a:r>
            <a:r>
              <a:rPr lang="ru-RU" sz="1200" b="1" dirty="0"/>
              <a:t>3 </a:t>
            </a:r>
            <a:r>
              <a:rPr lang="ru-RU" sz="1200" b="1" dirty="0" smtClean="0"/>
              <a:t>575 868 </a:t>
            </a:r>
            <a:r>
              <a:rPr lang="ru-RU" sz="1200" dirty="0"/>
              <a:t>руб. </a:t>
            </a:r>
          </a:p>
          <a:p>
            <a:r>
              <a:rPr lang="ru-RU" sz="1200" dirty="0" smtClean="0"/>
              <a:t>Всего проведено </a:t>
            </a:r>
            <a:r>
              <a:rPr lang="ru-RU" sz="1200" b="1" dirty="0" smtClean="0"/>
              <a:t>136</a:t>
            </a:r>
            <a:r>
              <a:rPr lang="ru-RU" sz="1200" dirty="0" smtClean="0"/>
              <a:t>  </a:t>
            </a:r>
            <a:r>
              <a:rPr lang="ru-RU" sz="1200" dirty="0"/>
              <a:t>мероприятий с охватом населения – </a:t>
            </a:r>
            <a:r>
              <a:rPr lang="ru-RU" sz="1200" b="1" dirty="0" smtClean="0"/>
              <a:t>54 300 </a:t>
            </a:r>
            <a:r>
              <a:rPr lang="ru-RU" sz="1200" dirty="0"/>
              <a:t>чел.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4713" y="1196397"/>
            <a:ext cx="4929222" cy="129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12 &amp;kcy;&amp;vcy;&amp;acy;&amp;rcy;&amp;tcy;&amp;acy;&amp;l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578" y="2280865"/>
            <a:ext cx="2501279" cy="187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фото 1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6592" y="4812245"/>
            <a:ext cx="4643438" cy="193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 descr="C:\Documents and Settings\postnikova.on\Рабочий стол\презентация\Н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339" y="4479700"/>
            <a:ext cx="4024298" cy="226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7" descr="14 &amp;kcy;&amp;vcy;&amp;acy;&amp;rcy;&amp;tcy;&amp;acy;&amp;l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317" y="2614252"/>
            <a:ext cx="2346503" cy="175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Масленица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5829" y="2939331"/>
            <a:ext cx="2934201" cy="216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194117" y="2287932"/>
            <a:ext cx="1485276" cy="339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Субботник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67742" y="2514909"/>
            <a:ext cx="1800199" cy="36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День Победы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4408355"/>
            <a:ext cx="1584176" cy="36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Масленица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58473" y="4097650"/>
            <a:ext cx="1584176" cy="360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Новый год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/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2915816" y="3284984"/>
            <a:ext cx="622818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 cstate="print">
            <a:lum bright="66000" contrast="-16000"/>
          </a:blip>
          <a:srcRect/>
          <a:stretch>
            <a:fillRect/>
          </a:stretch>
        </p:blipFill>
        <p:spPr bwMode="auto">
          <a:xfrm>
            <a:off x="0" y="1124745"/>
            <a:ext cx="5148064" cy="33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571480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331640" y="262970"/>
            <a:ext cx="7560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Мониторинг объектов потребительского </a:t>
            </a:r>
            <a:r>
              <a:rPr lang="ru-RU" sz="25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рынка </a:t>
            </a:r>
            <a:r>
              <a:rPr lang="ru-RU" sz="25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администрацией </a:t>
            </a:r>
            <a:r>
              <a:rPr lang="ru-RU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Автозаводского района</a:t>
            </a:r>
            <a:endParaRPr lang="ru-RU" sz="25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1428737"/>
            <a:ext cx="81439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10000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Общее количество объектов торговли в Автозаводском районе 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6476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(по данным статистики);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Крупные торговые центры 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нестационарных торговых объектов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1462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Охвачено мониторингом объектов торговли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1462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Выявлено объектов с нарушением федерального законодательства: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объектов по продаже табачных изделий;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объектов по продаже алкогольной продукцией.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Оформлено протоколов по статье 6.1 Закона Самарской области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01.11.2007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 № 115-ГД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266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Оформлено протоколов по статье 6.5 Закона Самарской области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01.11.2007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 № 115-ГД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Выявлено незаконно установленных НТО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Вывезено незаконных НТО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66.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596" y="404664"/>
            <a:ext cx="75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17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ПЕТРО\Desktop\Герб тольятти мал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89" y="2120900"/>
            <a:ext cx="860619" cy="1048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63688" y="3444382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376092"/>
                </a:solidFill>
                <a:latin typeface="Georgia" panose="02040502050405020303" pitchFamily="18" charset="0"/>
              </a:rPr>
              <a:t>Благодарим за внимание!</a:t>
            </a:r>
            <a:endParaRPr lang="ru-RU" sz="3200" dirty="0">
              <a:solidFill>
                <a:srgbClr val="376092"/>
              </a:solidFill>
              <a:latin typeface="Georgia" panose="02040502050405020303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652120" y="2561743"/>
            <a:ext cx="3491880" cy="0"/>
          </a:xfrm>
          <a:prstGeom prst="line">
            <a:avLst/>
          </a:prstGeom>
          <a:ln w="28575">
            <a:solidFill>
              <a:srgbClr val="376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0" y="2561743"/>
            <a:ext cx="3491880" cy="0"/>
          </a:xfrm>
          <a:prstGeom prst="line">
            <a:avLst/>
          </a:prstGeom>
          <a:ln w="28575">
            <a:solidFill>
              <a:srgbClr val="376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7053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8978" y="532060"/>
            <a:ext cx="70567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Характеристика Автозаводского района</a:t>
            </a:r>
            <a:endParaRPr lang="ru-RU" sz="25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761" y="1452145"/>
            <a:ext cx="7656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20" y="1500174"/>
            <a:ext cx="8572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prstClr val="black"/>
              </a:solidFill>
            </a:endParaRPr>
          </a:p>
          <a:p>
            <a:r>
              <a:rPr lang="ru-RU" sz="2000" dirty="0" smtClean="0">
                <a:solidFill>
                  <a:prstClr val="black"/>
                </a:solidFill>
              </a:rPr>
              <a:t>Население - </a:t>
            </a:r>
            <a:r>
              <a:rPr lang="ru-RU" sz="2000" b="1" dirty="0" smtClean="0">
                <a:solidFill>
                  <a:prstClr val="black"/>
                </a:solidFill>
              </a:rPr>
              <a:t>430 245 </a:t>
            </a:r>
            <a:r>
              <a:rPr lang="ru-RU" sz="2000" dirty="0" smtClean="0">
                <a:solidFill>
                  <a:prstClr val="black"/>
                </a:solidFill>
              </a:rPr>
              <a:t>чел. 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(</a:t>
            </a:r>
            <a:r>
              <a:rPr lang="ru-RU" sz="1600" b="1" dirty="0" smtClean="0">
                <a:solidFill>
                  <a:prstClr val="black"/>
                </a:solidFill>
              </a:rPr>
              <a:t>61% </a:t>
            </a:r>
            <a:r>
              <a:rPr lang="ru-RU" sz="1600" dirty="0" smtClean="0">
                <a:solidFill>
                  <a:prstClr val="black"/>
                </a:solidFill>
              </a:rPr>
              <a:t>от общей численности по городу)</a:t>
            </a:r>
          </a:p>
          <a:p>
            <a:endParaRPr lang="ru-RU" sz="2000" dirty="0" smtClean="0">
              <a:solidFill>
                <a:prstClr val="black"/>
              </a:solidFill>
            </a:endParaRPr>
          </a:p>
          <a:p>
            <a:r>
              <a:rPr lang="ru-RU" sz="2000" dirty="0" smtClean="0">
                <a:solidFill>
                  <a:prstClr val="black"/>
                </a:solidFill>
              </a:rPr>
              <a:t>Площадь территории - </a:t>
            </a:r>
            <a:r>
              <a:rPr lang="ru-RU" sz="2000" b="1" dirty="0" smtClean="0">
                <a:solidFill>
                  <a:prstClr val="black"/>
                </a:solidFill>
              </a:rPr>
              <a:t>88,7</a:t>
            </a:r>
            <a:r>
              <a:rPr lang="ru-RU" sz="2000" dirty="0" smtClean="0">
                <a:solidFill>
                  <a:prstClr val="black"/>
                </a:solidFill>
              </a:rPr>
              <a:t> кв.м</a:t>
            </a:r>
          </a:p>
          <a:p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(</a:t>
            </a:r>
            <a:r>
              <a:rPr lang="ru-RU" sz="1600" b="1" dirty="0" smtClean="0">
                <a:solidFill>
                  <a:prstClr val="black"/>
                </a:solidFill>
              </a:rPr>
              <a:t>31%</a:t>
            </a:r>
            <a:r>
              <a:rPr lang="ru-RU" sz="1600" dirty="0" smtClean="0">
                <a:solidFill>
                  <a:prstClr val="black"/>
                </a:solidFill>
              </a:rPr>
              <a:t> от городской территории)</a:t>
            </a:r>
          </a:p>
          <a:p>
            <a:endParaRPr lang="ru-RU" sz="2000" dirty="0" smtClean="0">
              <a:solidFill>
                <a:prstClr val="black"/>
              </a:solidFill>
            </a:endParaRPr>
          </a:p>
          <a:p>
            <a:r>
              <a:rPr lang="ru-RU" sz="2000" dirty="0" smtClean="0">
                <a:solidFill>
                  <a:prstClr val="black"/>
                </a:solidFill>
              </a:rPr>
              <a:t>Многоквартирных домов - </a:t>
            </a:r>
            <a:r>
              <a:rPr lang="ru-RU" sz="2000" b="1" dirty="0" smtClean="0">
                <a:solidFill>
                  <a:prstClr val="black"/>
                </a:solidFill>
              </a:rPr>
              <a:t>947</a:t>
            </a:r>
          </a:p>
          <a:p>
            <a:endParaRPr lang="ru-RU" sz="2000" b="1" dirty="0">
              <a:solidFill>
                <a:prstClr val="black"/>
              </a:solidFill>
            </a:endParaRPr>
          </a:p>
          <a:p>
            <a:r>
              <a:rPr lang="ru-RU" sz="2000" dirty="0">
                <a:solidFill>
                  <a:prstClr val="black"/>
                </a:solidFill>
              </a:rPr>
              <a:t>Управляющих </a:t>
            </a:r>
            <a:r>
              <a:rPr lang="ru-RU" sz="2000" dirty="0" smtClean="0">
                <a:solidFill>
                  <a:prstClr val="black"/>
                </a:solidFill>
              </a:rPr>
              <a:t>компаний – </a:t>
            </a:r>
            <a:r>
              <a:rPr lang="ru-RU" sz="2000" b="1" dirty="0" smtClean="0">
                <a:solidFill>
                  <a:prstClr val="black"/>
                </a:solidFill>
              </a:rPr>
              <a:t>47</a:t>
            </a:r>
          </a:p>
          <a:p>
            <a:endParaRPr lang="ru-RU" sz="2000" dirty="0" smtClean="0">
              <a:solidFill>
                <a:prstClr val="black"/>
              </a:solidFill>
            </a:endParaRPr>
          </a:p>
          <a:p>
            <a:r>
              <a:rPr lang="ru-RU" sz="2000" dirty="0" smtClean="0">
                <a:solidFill>
                  <a:prstClr val="black"/>
                </a:solidFill>
              </a:rPr>
              <a:t>Самостоятельных ТСЖ </a:t>
            </a:r>
            <a:r>
              <a:rPr lang="ru-RU" sz="2000" b="1" dirty="0" smtClean="0">
                <a:solidFill>
                  <a:prstClr val="black"/>
                </a:solidFill>
              </a:rPr>
              <a:t>- 97</a:t>
            </a:r>
          </a:p>
          <a:p>
            <a:endParaRPr lang="ru-RU" sz="800" b="1" dirty="0">
              <a:solidFill>
                <a:prstClr val="black"/>
              </a:solidFill>
            </a:endParaRPr>
          </a:p>
          <a:p>
            <a:endParaRPr lang="ru-RU" sz="8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avtozavodskii-raion-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886" y="1857364"/>
            <a:ext cx="493398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2191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929330"/>
            <a:ext cx="9143999" cy="928670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285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«Благоустройство территории городского округа Тольятти на 2015-2024 годы» за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2018 год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0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2433116" cy="17678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4282" y="3286124"/>
            <a:ext cx="2495344" cy="492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i="1" u="sng" dirty="0" err="1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ул.Ворошилова</a:t>
            </a:r>
            <a:r>
              <a:rPr lang="ru-RU" sz="13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, 2б (тротуар)</a:t>
            </a:r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1" y="2214554"/>
            <a:ext cx="4214842" cy="83489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latin typeface="Georgia" panose="02040502050405020303" pitchFamily="18" charset="0"/>
            </a:endParaRPr>
          </a:p>
        </p:txBody>
      </p:sp>
      <p:pic>
        <p:nvPicPr>
          <p:cNvPr id="21" name="Picture 4" descr="F:\Курчатова 4\25.10.18 Курчатова 4 выполнено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643050"/>
            <a:ext cx="1428760" cy="171580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571736" y="3286124"/>
            <a:ext cx="2214578" cy="492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б-р Курчатова,4 (</a:t>
            </a:r>
            <a:r>
              <a:rPr lang="ru-RU" sz="1300" b="1" i="1" u="sng" dirty="0" err="1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ливневка</a:t>
            </a:r>
            <a:r>
              <a:rPr lang="ru-RU" sz="13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)</a:t>
            </a:r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00034" y="5715016"/>
            <a:ext cx="2495344" cy="29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435" b="1764"/>
          <a:stretch/>
        </p:blipFill>
        <p:spPr>
          <a:xfrm>
            <a:off x="285721" y="3929066"/>
            <a:ext cx="2357454" cy="180850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0" name="Прямоугольник 49"/>
          <p:cNvSpPr/>
          <p:nvPr/>
        </p:nvSpPr>
        <p:spPr>
          <a:xfrm>
            <a:off x="285721" y="5715016"/>
            <a:ext cx="2357453" cy="692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i="1" u="sng" dirty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Устройство </a:t>
            </a:r>
            <a:r>
              <a:rPr lang="ru-RU" sz="13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детской площадки</a:t>
            </a:r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  <a:p>
            <a:pPr algn="ctr"/>
            <a:r>
              <a:rPr lang="ru-RU" sz="1300" b="1" i="1" u="sng" dirty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б-р </a:t>
            </a:r>
            <a:r>
              <a:rPr lang="ru-RU" sz="13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Космонавтов, 24</a:t>
            </a:r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72000" y="1357298"/>
            <a:ext cx="4357718" cy="1600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Запланировано к благоустройству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29 объектов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благоустроено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25 объектов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по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4 объектам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не выполнены работы по ремонту, восстановлению и устройству детских площадок и МАФ</a:t>
            </a:r>
          </a:p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 вине подрядной организации ООО «</a:t>
            </a:r>
            <a:r>
              <a:rPr lang="ru-RU" sz="1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ЭнергияМаш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928926" y="3929066"/>
            <a:ext cx="1401965" cy="182925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643174" y="5715016"/>
            <a:ext cx="2357453" cy="692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Установка уличных торшеров</a:t>
            </a:r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  <a:p>
            <a:pPr algn="ctr"/>
            <a:r>
              <a:rPr lang="ru-RU" sz="1300" b="1" i="1" u="sng" dirty="0" err="1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б-р</a:t>
            </a:r>
            <a:r>
              <a:rPr lang="ru-RU" sz="1300" b="1" i="1" u="sng" dirty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 </a:t>
            </a:r>
            <a:r>
              <a:rPr lang="ru-RU" sz="13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Ленинский, 31</a:t>
            </a:r>
            <a:endParaRPr lang="ru-RU" sz="13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572000" y="3105835"/>
            <a:ext cx="428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dirty="0" smtClean="0">
                <a:latin typeface="Georgia" panose="02040502050405020303" pitchFamily="18" charset="0"/>
              </a:rPr>
              <a:t>5</a:t>
            </a:r>
            <a:r>
              <a:rPr lang="ru-RU" sz="1400" b="1" i="1" dirty="0" smtClean="0">
                <a:latin typeface="Georgia" panose="02040502050405020303" pitchFamily="18" charset="0"/>
              </a:rPr>
              <a:t> объектах </a:t>
            </a:r>
            <a:r>
              <a:rPr lang="ru-RU" sz="1400" dirty="0" smtClean="0">
                <a:latin typeface="Georgia" panose="02040502050405020303" pitchFamily="18" charset="0"/>
              </a:rPr>
              <a:t>восстановлены и устроены </a:t>
            </a:r>
            <a:r>
              <a:rPr lang="ru-RU" sz="1400" b="1" i="1" dirty="0" smtClean="0">
                <a:latin typeface="Georgia" panose="02040502050405020303" pitchFamily="18" charset="0"/>
              </a:rPr>
              <a:t>твердые покрытия;</a:t>
            </a:r>
            <a:endParaRPr lang="ru-RU" sz="1400" b="1" i="1" dirty="0">
              <a:latin typeface="Georgia" panose="02040502050405020303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572000" y="3643314"/>
            <a:ext cx="421484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i="1" dirty="0" smtClean="0">
                <a:latin typeface="Georgia" panose="02040502050405020303" pitchFamily="18" charset="0"/>
              </a:rPr>
              <a:t>1 объекте </a:t>
            </a:r>
            <a:r>
              <a:rPr lang="ru-RU" sz="1400" dirty="0" smtClean="0">
                <a:latin typeface="Georgia" panose="02040502050405020303" pitchFamily="18" charset="0"/>
              </a:rPr>
              <a:t>выполнено устройство </a:t>
            </a:r>
            <a:r>
              <a:rPr lang="ru-RU" sz="1400" b="1" i="1" dirty="0" smtClean="0">
                <a:latin typeface="Georgia" panose="02040502050405020303" pitchFamily="18" charset="0"/>
              </a:rPr>
              <a:t>ливневой канализации</a:t>
            </a:r>
            <a:r>
              <a:rPr lang="ru-RU" sz="1400" dirty="0" smtClean="0">
                <a:latin typeface="Georgia" panose="02040502050405020303" pitchFamily="18" charset="0"/>
              </a:rPr>
              <a:t>;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72000" y="4143381"/>
            <a:ext cx="4429156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i="1" dirty="0" smtClean="0">
                <a:latin typeface="Georgia" panose="02040502050405020303" pitchFamily="18" charset="0"/>
              </a:rPr>
              <a:t>1 объекте </a:t>
            </a:r>
            <a:r>
              <a:rPr lang="ru-RU" sz="1400" dirty="0" smtClean="0">
                <a:latin typeface="Georgia" panose="02040502050405020303" pitchFamily="18" charset="0"/>
              </a:rPr>
              <a:t>выполнена установка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latin typeface="Georgia" panose="02040502050405020303" pitchFamily="18" charset="0"/>
              </a:rPr>
              <a:t>уличных торшеров;  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572000" y="4813994"/>
            <a:ext cx="4000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dirty="0" smtClean="0">
                <a:latin typeface="Georgia" panose="02040502050405020303" pitchFamily="18" charset="0"/>
              </a:rPr>
              <a:t>6 объектах </a:t>
            </a:r>
            <a:r>
              <a:rPr lang="ru-RU" sz="1400" dirty="0" smtClean="0">
                <a:latin typeface="Georgia" panose="02040502050405020303" pitchFamily="18" charset="0"/>
              </a:rPr>
              <a:t>выполнена установка</a:t>
            </a:r>
            <a:r>
              <a:rPr lang="ru-RU" sz="1400" b="1" dirty="0" smtClean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b="1" dirty="0" smtClean="0">
                <a:latin typeface="Georgia" panose="02040502050405020303" pitchFamily="18" charset="0"/>
              </a:rPr>
              <a:t>МАФ </a:t>
            </a:r>
            <a:r>
              <a:rPr lang="ru-RU" sz="1400" dirty="0" smtClean="0">
                <a:latin typeface="Georgia" panose="02040502050405020303" pitchFamily="18" charset="0"/>
              </a:rPr>
              <a:t>и устройство </a:t>
            </a:r>
            <a:r>
              <a:rPr lang="ru-RU" sz="1400" b="1" dirty="0" smtClean="0">
                <a:latin typeface="Georgia" panose="02040502050405020303" pitchFamily="18" charset="0"/>
              </a:rPr>
              <a:t>детских игровых площадок;</a:t>
            </a:r>
          </a:p>
        </p:txBody>
      </p:sp>
    </p:spTree>
    <p:extLst>
      <p:ext uri="{BB962C8B-B14F-4D97-AF65-F5344CB8AC3E}">
        <p14:creationId xmlns:p14="http://schemas.microsoft.com/office/powerpoint/2010/main" xmlns="" val="2021911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929330"/>
            <a:ext cx="9143999" cy="928670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3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285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«Благоустройство территории городского округа Тольятти на 2015-2024 годы» за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2018 год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572001" y="2214554"/>
            <a:ext cx="4214842" cy="83489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latin typeface="Georgia" panose="02040502050405020303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2286016" cy="188618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5720" y="3571876"/>
            <a:ext cx="244956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ул. Автостроителей, 56 (спортивная площадка)</a:t>
            </a:r>
            <a:endParaRPr lang="ru-RU" sz="10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pic>
        <p:nvPicPr>
          <p:cNvPr id="37" name="Picture 2" descr="ÐÐ°Ð»ÐºÐ° ÑÑÑÐ¸Ñ Ð´ÐµÑÐµÐ²ÑÐµ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14" t="13235"/>
          <a:stretch/>
        </p:blipFill>
        <p:spPr bwMode="auto">
          <a:xfrm>
            <a:off x="928662" y="4286256"/>
            <a:ext cx="2426255" cy="168812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main\NoviyProezd2\Отдел территориального мониторинга\ПАПКИ СПЕЦИАЛИСТОВ\Трибушинцева С.И\Выполнено Фрунзе,22-Лен.29 05.10.2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1643050"/>
            <a:ext cx="2214578" cy="1857388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2571736" y="3571876"/>
            <a:ext cx="235745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ул. Фрунзе,22 – </a:t>
            </a:r>
            <a:r>
              <a:rPr lang="ru-RU" sz="1000" b="1" i="1" u="sng" dirty="0" err="1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б-р</a:t>
            </a:r>
            <a:r>
              <a:rPr lang="ru-RU" sz="10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 Ленинский, 29 (атлетическая беседка)</a:t>
            </a:r>
            <a:endParaRPr lang="ru-RU" sz="10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00628" y="1928802"/>
            <a:ext cx="39290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i="1" dirty="0" smtClean="0">
                <a:latin typeface="Georgia" panose="02040502050405020303" pitchFamily="18" charset="0"/>
              </a:rPr>
              <a:t>2 объектах </a:t>
            </a:r>
            <a:r>
              <a:rPr lang="ru-RU" sz="1400" dirty="0" smtClean="0">
                <a:latin typeface="Georgia" panose="02040502050405020303" pitchFamily="18" charset="0"/>
              </a:rPr>
              <a:t>выполнено устройство </a:t>
            </a:r>
          </a:p>
          <a:p>
            <a:pPr lvl="0" algn="ctr"/>
            <a:r>
              <a:rPr lang="ru-RU" sz="1400" b="1" i="1" dirty="0" smtClean="0">
                <a:latin typeface="Georgia" panose="02040502050405020303" pitchFamily="18" charset="0"/>
              </a:rPr>
              <a:t>универсальных спортивных площадок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72066" y="3000371"/>
            <a:ext cx="378621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i="1" dirty="0" smtClean="0">
                <a:latin typeface="Georgia" panose="02040502050405020303" pitchFamily="18" charset="0"/>
              </a:rPr>
              <a:t>1 объекте </a:t>
            </a:r>
            <a:r>
              <a:rPr lang="ru-RU" sz="1400" dirty="0" smtClean="0">
                <a:latin typeface="Georgia" panose="02040502050405020303" pitchFamily="18" charset="0"/>
              </a:rPr>
              <a:t>выполнено устройство </a:t>
            </a:r>
          </a:p>
          <a:p>
            <a:pPr lvl="0" algn="ctr"/>
            <a:r>
              <a:rPr lang="ru-RU" sz="1400" b="1" i="1" dirty="0" smtClean="0">
                <a:latin typeface="Georgia" panose="02040502050405020303" pitchFamily="18" charset="0"/>
              </a:rPr>
              <a:t>атлетической беседки</a:t>
            </a:r>
          </a:p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786182" y="4500570"/>
            <a:ext cx="45005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atin typeface="Georgia" panose="02040502050405020303" pitchFamily="18" charset="0"/>
              </a:rPr>
              <a:t>На территории </a:t>
            </a:r>
            <a:r>
              <a:rPr lang="ru-RU" sz="1400" b="1" i="1" dirty="0" smtClean="0">
                <a:latin typeface="Georgia" panose="02040502050405020303" pitchFamily="18" charset="0"/>
              </a:rPr>
              <a:t>10 объектов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atin typeface="Georgia" panose="02040502050405020303" pitchFamily="18" charset="0"/>
              </a:rPr>
              <a:t>выполнена </a:t>
            </a:r>
            <a:r>
              <a:rPr lang="ru-RU" sz="1400" b="1" i="1" dirty="0" smtClean="0">
                <a:latin typeface="Georgia" panose="02040502050405020303" pitchFamily="18" charset="0"/>
              </a:rPr>
              <a:t>валка и обрезка </a:t>
            </a:r>
            <a:r>
              <a:rPr lang="ru-RU" sz="1400" dirty="0" smtClean="0">
                <a:latin typeface="Georgia" panose="02040502050405020303" pitchFamily="18" charset="0"/>
              </a:rPr>
              <a:t>аварийно-опасных </a:t>
            </a:r>
            <a:r>
              <a:rPr lang="ru-RU" sz="1400" b="1" i="1" dirty="0" smtClean="0">
                <a:latin typeface="Georgia" panose="02040502050405020303" pitchFamily="18" charset="0"/>
              </a:rPr>
              <a:t>деревьев</a:t>
            </a:r>
          </a:p>
        </p:txBody>
      </p:sp>
    </p:spTree>
    <p:extLst>
      <p:ext uri="{BB962C8B-B14F-4D97-AF65-F5344CB8AC3E}">
        <p14:creationId xmlns:p14="http://schemas.microsoft.com/office/powerpoint/2010/main" xmlns="" val="2021911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929330"/>
            <a:ext cx="9143999" cy="928670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4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285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«Благоустройство территории городского округа Тольятти на 2015-2024 годы» за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2018 год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572001" y="2214554"/>
            <a:ext cx="4214842" cy="83489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latin typeface="Georgia" panose="02040502050405020303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99"/>
          <a:stretch/>
        </p:blipFill>
        <p:spPr>
          <a:xfrm>
            <a:off x="7072330" y="3571876"/>
            <a:ext cx="1928826" cy="92869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3429000"/>
            <a:ext cx="2000264" cy="92869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7" name="Прямоугольник 36"/>
          <p:cNvSpPr/>
          <p:nvPr/>
        </p:nvSpPr>
        <p:spPr>
          <a:xfrm>
            <a:off x="5000628" y="4357694"/>
            <a:ext cx="214314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i="1" u="sng" dirty="0" err="1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б-р</a:t>
            </a:r>
            <a:r>
              <a:rPr lang="ru-RU" sz="10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 Курчатова, 3, 5, 7 и 8, 10, 12 (4 квартал)</a:t>
            </a:r>
            <a:endParaRPr lang="ru-RU" sz="10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072298" y="4500570"/>
            <a:ext cx="207170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i="1" u="sng" dirty="0" err="1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б-р</a:t>
            </a:r>
            <a:r>
              <a:rPr lang="ru-RU" sz="1000" b="1" i="1" u="sng" dirty="0" smtClean="0">
                <a:solidFill>
                  <a:srgbClr val="002060"/>
                </a:solidFill>
                <a:latin typeface="Georgia" panose="02040502050405020303" pitchFamily="18" charset="0"/>
                <a:cs typeface="Tahoma" pitchFamily="34" charset="0"/>
              </a:rPr>
              <a:t> Татищева, 11 и 13            (19 квартал)</a:t>
            </a:r>
            <a:endParaRPr lang="ru-RU" sz="10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929198"/>
            <a:ext cx="1796831" cy="100013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" name="Picture 2" descr="C:\Documents and Settings\vorobeva.iu\Рабочий стол\197373-khokkieinyie-borta-khokkieinyi-kort-40kh20m-1280x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2571744"/>
            <a:ext cx="2218700" cy="100013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429256" y="4929198"/>
            <a:ext cx="33575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i="1" dirty="0" smtClean="0">
                <a:latin typeface="Georgia" panose="02040502050405020303" pitchFamily="18" charset="0"/>
              </a:rPr>
              <a:t>2 объектах </a:t>
            </a:r>
          </a:p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работы по общественным проектам не завершены по вине подрядной организации ООО «</a:t>
            </a:r>
            <a:r>
              <a:rPr lang="ru-RU" sz="1400" dirty="0" err="1" smtClean="0">
                <a:latin typeface="Georgia" panose="02040502050405020303" pitchFamily="18" charset="0"/>
              </a:rPr>
              <a:t>Агростройкомфорт</a:t>
            </a:r>
            <a:r>
              <a:rPr lang="ru-RU" sz="1400" dirty="0" smtClean="0">
                <a:latin typeface="Georgia" panose="02040502050405020303" pitchFamily="18" charset="0"/>
              </a:rPr>
              <a:t>»</a:t>
            </a:r>
            <a:r>
              <a:rPr lang="ru-RU" sz="1400" b="1" i="1" dirty="0" smtClean="0">
                <a:latin typeface="Georgia" panose="02040502050405020303" pitchFamily="18" charset="0"/>
              </a:rPr>
              <a:t>;</a:t>
            </a:r>
            <a:endParaRPr lang="ru-RU" sz="1400" b="1" i="1" dirty="0">
              <a:latin typeface="Georgia" panose="02040502050405020303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14546" y="4643446"/>
            <a:ext cx="26432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i="1" dirty="0" smtClean="0">
                <a:latin typeface="Georgia" panose="02040502050405020303" pitchFamily="18" charset="0"/>
              </a:rPr>
              <a:t>1 объекте – МБУ «Школа №93»  </a:t>
            </a:r>
          </a:p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к</a:t>
            </a:r>
            <a:r>
              <a:rPr lang="ru-RU" sz="1400" b="1" i="1" dirty="0" smtClean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работам по общественному проекту не приступили по вине подрядной организации ООО «</a:t>
            </a:r>
            <a:r>
              <a:rPr lang="ru-RU" sz="1400" dirty="0" err="1" smtClean="0">
                <a:latin typeface="Georgia" panose="02040502050405020303" pitchFamily="18" charset="0"/>
              </a:rPr>
              <a:t>ЭнергияМаш</a:t>
            </a:r>
            <a:r>
              <a:rPr lang="ru-RU" sz="1400" dirty="0" smtClean="0">
                <a:latin typeface="Georgia" panose="02040502050405020303" pitchFamily="18" charset="0"/>
              </a:rPr>
              <a:t>»</a:t>
            </a:r>
            <a:r>
              <a:rPr lang="ru-RU" sz="1400" b="1" i="1" dirty="0" smtClean="0">
                <a:latin typeface="Georgia" panose="02040502050405020303" pitchFamily="18" charset="0"/>
              </a:rPr>
              <a:t>;</a:t>
            </a:r>
            <a:endParaRPr lang="ru-RU" sz="1400" b="1" i="1" dirty="0">
              <a:latin typeface="Georgia" panose="02040502050405020303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85852" y="1214422"/>
            <a:ext cx="7715304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Проведение отдельных видов работ по общественным проектам развития территорий предусмотренных государственной программой Самарской области «Поддержка инициатив населения муниципальных образований в Самарской области» на 2017-2025 годы»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8596" y="3571876"/>
            <a:ext cx="3143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b="1" i="1" dirty="0" smtClean="0">
                <a:latin typeface="Georgia" panose="02040502050405020303" pitchFamily="18" charset="0"/>
              </a:rPr>
              <a:t>1 объект </a:t>
            </a:r>
            <a:r>
              <a:rPr lang="ru-RU" sz="1400" dirty="0" smtClean="0">
                <a:latin typeface="Georgia" panose="02040502050405020303" pitchFamily="18" charset="0"/>
              </a:rPr>
              <a:t>завершен</a:t>
            </a:r>
            <a:r>
              <a:rPr lang="ru-RU" sz="1400" b="1" i="1" dirty="0" smtClean="0">
                <a:latin typeface="Georgia" panose="02040502050405020303" pitchFamily="18" charset="0"/>
              </a:rPr>
              <a:t> </a:t>
            </a:r>
          </a:p>
          <a:p>
            <a:pPr lvl="0" algn="ctr"/>
            <a:r>
              <a:rPr lang="ru-RU" sz="1400" b="1" i="1" dirty="0" smtClean="0">
                <a:latin typeface="Georgia" panose="02040502050405020303" pitchFamily="18" charset="0"/>
              </a:rPr>
              <a:t> </a:t>
            </a:r>
            <a:r>
              <a:rPr lang="ru-RU" sz="1400" b="1" i="1" dirty="0" err="1" smtClean="0">
                <a:latin typeface="Georgia" panose="02040502050405020303" pitchFamily="18" charset="0"/>
              </a:rPr>
              <a:t>б-р</a:t>
            </a:r>
            <a:r>
              <a:rPr lang="ru-RU" sz="1400" b="1" i="1" dirty="0" smtClean="0">
                <a:latin typeface="Georgia" panose="02040502050405020303" pitchFamily="18" charset="0"/>
              </a:rPr>
              <a:t> Буденного, 8 </a:t>
            </a:r>
          </a:p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работы по реконструкции корта выполнены</a:t>
            </a:r>
            <a:endParaRPr lang="ru-RU" sz="1400" b="1" i="1" dirty="0">
              <a:latin typeface="Georgia" panose="02040502050405020303" pitchFamily="18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56" b="21036"/>
          <a:stretch/>
        </p:blipFill>
        <p:spPr>
          <a:xfrm>
            <a:off x="357158" y="2357430"/>
            <a:ext cx="2000264" cy="96332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4500562" y="2357430"/>
            <a:ext cx="428628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Запланировано к благоустройству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4 объекта:</a:t>
            </a:r>
          </a:p>
          <a:p>
            <a:pPr algn="ctr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завершен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1 объект</a:t>
            </a:r>
          </a:p>
          <a:p>
            <a:pPr algn="ctr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частично завершены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2 объекта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к работам не приступали на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1 объекте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91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" y="5929330"/>
            <a:ext cx="9143999" cy="928670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5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285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«Благоустройство территории городского округа Тольятти на 2015-2024 годы» за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2018 год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572001" y="2214554"/>
            <a:ext cx="4214842" cy="83489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latin typeface="Georgia" panose="02040502050405020303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072298" y="4500570"/>
            <a:ext cx="207170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000" b="1" i="1" u="sng" dirty="0">
              <a:solidFill>
                <a:srgbClr val="002060"/>
              </a:solidFill>
              <a:latin typeface="Georgia" panose="02040502050405020303" pitchFamily="18" charset="0"/>
              <a:cs typeface="Tahom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57818" y="3357562"/>
            <a:ext cx="3357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Разработаны методические рекомендации для </a:t>
            </a:r>
            <a:r>
              <a:rPr lang="ru-RU" sz="1400" b="1" i="1" dirty="0" smtClean="0">
                <a:latin typeface="Georgia" panose="02040502050405020303" pitchFamily="18" charset="0"/>
              </a:rPr>
              <a:t>39 управляющих микрорайонами и 39 координационных советов </a:t>
            </a:r>
            <a:r>
              <a:rPr lang="ru-RU" sz="1400" dirty="0" smtClean="0">
                <a:latin typeface="Georgia" panose="02040502050405020303" pitchFamily="18" charset="0"/>
              </a:rPr>
              <a:t>для организации приема и оценки заявок на участие в конкурсе</a:t>
            </a:r>
            <a:endParaRPr lang="ru-RU" sz="1400" b="1" i="1" dirty="0">
              <a:latin typeface="Georgia" panose="02040502050405020303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1538" y="2285992"/>
            <a:ext cx="39290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В период с 14.08.2018г. по 14.09.2018г. организовано и проведено                                      </a:t>
            </a:r>
            <a:r>
              <a:rPr lang="ru-RU" sz="1400" b="1" i="1" dirty="0" smtClean="0">
                <a:latin typeface="Georgia" panose="02040502050405020303" pitchFamily="18" charset="0"/>
              </a:rPr>
              <a:t>152 информационные встречи </a:t>
            </a:r>
            <a:r>
              <a:rPr lang="ru-RU" sz="1400" dirty="0" smtClean="0">
                <a:latin typeface="Georgia" panose="02040502050405020303" pitchFamily="18" charset="0"/>
              </a:rPr>
              <a:t>с жителями </a:t>
            </a:r>
            <a:r>
              <a:rPr lang="ru-RU" sz="1400" b="1" i="1" dirty="0" smtClean="0">
                <a:latin typeface="Georgia" panose="02040502050405020303" pitchFamily="18" charset="0"/>
              </a:rPr>
              <a:t>280 домов </a:t>
            </a:r>
            <a:r>
              <a:rPr lang="ru-RU" sz="1400" dirty="0" smtClean="0">
                <a:latin typeface="Georgia" panose="02040502050405020303" pitchFamily="18" charset="0"/>
              </a:rPr>
              <a:t>района</a:t>
            </a:r>
          </a:p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с участием </a:t>
            </a:r>
            <a:r>
              <a:rPr lang="ru-RU" sz="1400" b="1" i="1" dirty="0" smtClean="0">
                <a:latin typeface="Georgia" panose="02040502050405020303" pitchFamily="18" charset="0"/>
              </a:rPr>
              <a:t>4453 человек</a:t>
            </a:r>
            <a:endParaRPr lang="ru-RU" sz="1400" b="1" i="1" dirty="0">
              <a:latin typeface="Georgia" panose="02040502050405020303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42976" y="1500174"/>
            <a:ext cx="7715304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Реализация мероприятий конкурса «Наш микрорайон»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71538" y="4429132"/>
            <a:ext cx="38576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На основании выбранных для реализации заявок определены:</a:t>
            </a:r>
          </a:p>
          <a:p>
            <a:pPr lvl="0" algn="ctr">
              <a:buFontTx/>
              <a:buChar char="-"/>
            </a:pPr>
            <a:r>
              <a:rPr lang="ru-RU" sz="1400" b="1" i="1" dirty="0" smtClean="0">
                <a:latin typeface="Georgia" panose="02040502050405020303" pitchFamily="18" charset="0"/>
              </a:rPr>
              <a:t>5 придомовых территории;</a:t>
            </a:r>
          </a:p>
          <a:p>
            <a:pPr lvl="0" algn="ctr">
              <a:buFontTx/>
              <a:buChar char="-"/>
            </a:pP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b="1" i="1" dirty="0" smtClean="0">
                <a:latin typeface="Georgia" panose="02040502050405020303" pitchFamily="18" charset="0"/>
              </a:rPr>
              <a:t>34 общественные территории </a:t>
            </a:r>
            <a:r>
              <a:rPr lang="ru-RU" sz="1400" dirty="0" smtClean="0">
                <a:latin typeface="Georgia" panose="02040502050405020303" pitchFamily="18" charset="0"/>
              </a:rPr>
              <a:t>для выполнения работ по благоустройству;</a:t>
            </a:r>
            <a:endParaRPr lang="ru-RU" sz="1400" b="1" i="1" dirty="0" smtClean="0">
              <a:latin typeface="Georgia" panose="02040502050405020303" pitchFamily="18" charset="0"/>
            </a:endParaRPr>
          </a:p>
          <a:p>
            <a:pPr lvl="0" algn="ctr">
              <a:buFontTx/>
              <a:buChar char="-"/>
            </a:pPr>
            <a:r>
              <a:rPr lang="ru-RU" sz="1400" dirty="0" smtClean="0">
                <a:latin typeface="Georgia" panose="02040502050405020303" pitchFamily="18" charset="0"/>
              </a:rPr>
              <a:t>составлены дефектные ведомости по </a:t>
            </a:r>
            <a:r>
              <a:rPr lang="ru-RU" sz="1400" b="1" i="1" dirty="0" smtClean="0">
                <a:latin typeface="Georgia" panose="02040502050405020303" pitchFamily="18" charset="0"/>
              </a:rPr>
              <a:t>39 объектам;</a:t>
            </a:r>
          </a:p>
        </p:txBody>
      </p:sp>
    </p:spTree>
    <p:extLst>
      <p:ext uri="{BB962C8B-B14F-4D97-AF65-F5344CB8AC3E}">
        <p14:creationId xmlns:p14="http://schemas.microsoft.com/office/powerpoint/2010/main" xmlns="" val="202191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929330"/>
            <a:ext cx="9143999" cy="928670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6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285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«Формирование современной городской среды на 2018-2022 годы» за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2018 год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0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572001" y="2214554"/>
            <a:ext cx="4214842" cy="83489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latin typeface="Georgia" panose="02040502050405020303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86050" y="1285860"/>
            <a:ext cx="571504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Благоустроены 23 дворовые территории: </a:t>
            </a:r>
          </a:p>
          <a:p>
            <a:pPr>
              <a:buFontTx/>
              <a:buChar char="-"/>
            </a:pP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на 27  домах;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по 20 объектам два или более видов работ.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2357430"/>
            <a:ext cx="1905012" cy="107157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27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71546"/>
            <a:ext cx="2472779" cy="1214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2357430"/>
            <a:ext cx="2007680" cy="107157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41" r="24996"/>
          <a:stretch/>
        </p:blipFill>
        <p:spPr>
          <a:xfrm>
            <a:off x="4714876" y="3857628"/>
            <a:ext cx="1643074" cy="112437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314"/>
          <a:stretch/>
        </p:blipFill>
        <p:spPr>
          <a:xfrm>
            <a:off x="642910" y="3857628"/>
            <a:ext cx="2286016" cy="114300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5286388"/>
            <a:ext cx="1857388" cy="114300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80"/>
          <a:stretch/>
        </p:blipFill>
        <p:spPr>
          <a:xfrm>
            <a:off x="1142976" y="5286388"/>
            <a:ext cx="1928826" cy="116739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5429256" y="2357430"/>
            <a:ext cx="3214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dirty="0" smtClean="0">
                <a:latin typeface="Georgia" panose="02040502050405020303" pitchFamily="18" charset="0"/>
              </a:rPr>
              <a:t>20</a:t>
            </a:r>
            <a:r>
              <a:rPr lang="ru-RU" sz="1400" b="1" i="1" dirty="0" smtClean="0">
                <a:latin typeface="Georgia" panose="02040502050405020303" pitchFamily="18" charset="0"/>
              </a:rPr>
              <a:t> объектах </a:t>
            </a:r>
            <a:r>
              <a:rPr lang="ru-RU" sz="1400" dirty="0" smtClean="0">
                <a:latin typeface="Georgia" panose="02040502050405020303" pitchFamily="18" charset="0"/>
              </a:rPr>
              <a:t>отремонтированы </a:t>
            </a:r>
          </a:p>
          <a:p>
            <a:pPr lvl="0" algn="ctr"/>
            <a:r>
              <a:rPr lang="ru-RU" sz="1400" b="1" i="1" dirty="0" smtClean="0">
                <a:latin typeface="Georgia" panose="02040502050405020303" pitchFamily="18" charset="0"/>
              </a:rPr>
              <a:t>твердые покрытия </a:t>
            </a:r>
          </a:p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дворовых проездов и тротуаров</a:t>
            </a:r>
            <a:r>
              <a:rPr lang="ru-RU" sz="1400" b="1" i="1" dirty="0" smtClean="0">
                <a:latin typeface="Georgia" panose="02040502050405020303" pitchFamily="18" charset="0"/>
              </a:rPr>
              <a:t>;</a:t>
            </a:r>
            <a:endParaRPr lang="ru-RU" sz="1400" b="1" i="1" dirty="0">
              <a:latin typeface="Georgia" panose="02040502050405020303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28926" y="3857627"/>
            <a:ext cx="1714512" cy="1094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latin typeface="Georgia" panose="02040502050405020303" pitchFamily="18" charset="0"/>
              </a:rPr>
              <a:t>2 дворовые 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latin typeface="Georgia" panose="02040502050405020303" pitchFamily="18" charset="0"/>
              </a:rPr>
              <a:t>территории 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Georgia" panose="02040502050405020303" pitchFamily="18" charset="0"/>
              </a:rPr>
              <a:t>обеспечены 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Georgia" panose="02040502050405020303" pitchFamily="18" charset="0"/>
              </a:rPr>
              <a:t>освещением</a:t>
            </a:r>
            <a:endParaRPr lang="ru-RU" sz="1400" b="1" dirty="0">
              <a:latin typeface="Georgia" panose="02040502050405020303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57950" y="3857628"/>
            <a:ext cx="242889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i="1" dirty="0" smtClean="0">
                <a:latin typeface="Georgia" panose="02040502050405020303" pitchFamily="18" charset="0"/>
              </a:rPr>
              <a:t>19 объектах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Georgia" panose="02040502050405020303" pitchFamily="18" charset="0"/>
              </a:rPr>
              <a:t>установлены </a:t>
            </a:r>
            <a:r>
              <a:rPr lang="ru-RU" sz="1400" b="1" i="1" dirty="0" smtClean="0">
                <a:latin typeface="Georgia" panose="02040502050405020303" pitchFamily="18" charset="0"/>
              </a:rPr>
              <a:t>скамейки,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latin typeface="Georgia" panose="02040502050405020303" pitchFamily="18" charset="0"/>
              </a:rPr>
              <a:t>урны и ограждения;  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286387"/>
            <a:ext cx="1857388" cy="128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Georgia" panose="02040502050405020303" pitchFamily="18" charset="0"/>
              </a:rPr>
              <a:t>На </a:t>
            </a:r>
            <a:r>
              <a:rPr lang="ru-RU" sz="1400" b="1" i="1" dirty="0" smtClean="0">
                <a:latin typeface="Georgia" panose="02040502050405020303" pitchFamily="18" charset="0"/>
              </a:rPr>
              <a:t>11 объектах 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latin typeface="Georgia" panose="02040502050405020303" pitchFamily="18" charset="0"/>
              </a:rPr>
              <a:t>установлены 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latin typeface="Georgia" panose="02040502050405020303" pitchFamily="18" charset="0"/>
              </a:rPr>
              <a:t>детские и спортивные 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latin typeface="Georgia" panose="02040502050405020303" pitchFamily="18" charset="0"/>
              </a:rPr>
              <a:t>площадки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91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929330"/>
            <a:ext cx="9143999" cy="928670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7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285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«Формирование современной городской среды на 2018-2022 годы» за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2018 год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0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572001" y="2214554"/>
            <a:ext cx="4214842" cy="83489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latin typeface="Georgia" panose="02040502050405020303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14678" y="1571612"/>
            <a:ext cx="507209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Благоустройство</a:t>
            </a: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общественных территорий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85860"/>
            <a:ext cx="2472779" cy="1214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ribushinceva.si\Desktop\ИСПОЛНЕНИЕ программа благоустройство\2018 год\Общественные пространства\Комфортная среда А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714620"/>
            <a:ext cx="4643470" cy="314327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714876" y="2714619"/>
            <a:ext cx="37862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В марте 2018 года при проведении выборов Президента РФ проходило голосование по отбору общественных территорий (Автозаводской район – </a:t>
            </a:r>
          </a:p>
          <a:p>
            <a:pPr lvl="0" algn="ctr"/>
            <a:r>
              <a:rPr lang="ru-RU" sz="1400" b="1" i="1" dirty="0" smtClean="0">
                <a:latin typeface="Georgia" panose="02040502050405020303" pitchFamily="18" charset="0"/>
              </a:rPr>
              <a:t>6 общественных территорий</a:t>
            </a:r>
            <a:r>
              <a:rPr lang="ru-RU" sz="1400" dirty="0" smtClean="0">
                <a:latin typeface="Georgia" panose="02040502050405020303" pitchFamily="18" charset="0"/>
              </a:rPr>
              <a:t>):</a:t>
            </a:r>
          </a:p>
          <a:p>
            <a:pPr lvl="0" algn="ctr">
              <a:buFontTx/>
              <a:buChar char="-"/>
            </a:pPr>
            <a:r>
              <a:rPr lang="ru-RU" sz="1400" dirty="0" smtClean="0">
                <a:latin typeface="Georgia" panose="02040502050405020303" pitchFamily="18" charset="0"/>
              </a:rPr>
              <a:t> приняло участие </a:t>
            </a:r>
            <a:r>
              <a:rPr lang="ru-RU" sz="1400" b="1" i="1" dirty="0" smtClean="0">
                <a:latin typeface="Georgia" panose="02040502050405020303" pitchFamily="18" charset="0"/>
              </a:rPr>
              <a:t>85 634 человека;</a:t>
            </a:r>
          </a:p>
          <a:p>
            <a:pPr lvl="0" algn="ctr">
              <a:buFontTx/>
              <a:buChar char="-"/>
            </a:pPr>
            <a:r>
              <a:rPr lang="ru-RU" sz="1400" dirty="0" smtClean="0">
                <a:latin typeface="Georgia" panose="02040502050405020303" pitchFamily="18" charset="0"/>
              </a:rPr>
              <a:t> наибольшее количество голосов для реализации </a:t>
            </a:r>
            <a:r>
              <a:rPr lang="ru-RU" sz="1400" b="1" i="1" dirty="0" smtClean="0">
                <a:latin typeface="Georgia" panose="02040502050405020303" pitchFamily="18" charset="0"/>
              </a:rPr>
              <a:t>в 2018 году </a:t>
            </a:r>
            <a:r>
              <a:rPr lang="ru-RU" sz="1400" dirty="0" smtClean="0">
                <a:latin typeface="Georgia" panose="02040502050405020303" pitchFamily="18" charset="0"/>
              </a:rPr>
              <a:t>получили </a:t>
            </a:r>
          </a:p>
          <a:p>
            <a:pPr lvl="0" algn="ctr"/>
            <a:r>
              <a:rPr lang="ru-RU" sz="1400" b="1" i="1" dirty="0" smtClean="0">
                <a:latin typeface="Georgia" panose="02040502050405020303" pitchFamily="18" charset="0"/>
              </a:rPr>
              <a:t>2 территории: </a:t>
            </a:r>
          </a:p>
          <a:p>
            <a:pPr lvl="0" algn="ctr"/>
            <a:r>
              <a:rPr lang="ru-RU" sz="1400" b="1" i="1" dirty="0" smtClean="0">
                <a:latin typeface="Georgia" panose="02040502050405020303" pitchFamily="18" charset="0"/>
              </a:rPr>
              <a:t>1. бульвар Гая </a:t>
            </a:r>
            <a:r>
              <a:rPr lang="ru-RU" sz="1400" dirty="0" smtClean="0">
                <a:latin typeface="Georgia" panose="02040502050405020303" pitchFamily="18" charset="0"/>
              </a:rPr>
              <a:t>(зона отдыха) </a:t>
            </a:r>
          </a:p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  </a:t>
            </a:r>
            <a:r>
              <a:rPr lang="ru-RU" sz="1400" b="1" i="1" dirty="0" smtClean="0">
                <a:latin typeface="Georgia" panose="02040502050405020303" pitchFamily="18" charset="0"/>
              </a:rPr>
              <a:t>2. ул.Патрульная </a:t>
            </a:r>
            <a:r>
              <a:rPr lang="ru-RU" sz="1400" dirty="0" smtClean="0">
                <a:latin typeface="Georgia" panose="02040502050405020303" pitchFamily="18" charset="0"/>
              </a:rPr>
              <a:t>(устройство </a:t>
            </a:r>
            <a:r>
              <a:rPr lang="ru-RU" sz="1400" dirty="0" err="1" smtClean="0">
                <a:latin typeface="Georgia" panose="02040502050405020303" pitchFamily="18" charset="0"/>
              </a:rPr>
              <a:t>велопешеходной</a:t>
            </a:r>
            <a:r>
              <a:rPr lang="ru-RU" sz="1400" dirty="0" smtClean="0">
                <a:latin typeface="Georgia" panose="02040502050405020303" pitchFamily="18" charset="0"/>
              </a:rPr>
              <a:t> дорожки).</a:t>
            </a:r>
          </a:p>
          <a:p>
            <a:pPr lvl="0" algn="ctr"/>
            <a:r>
              <a:rPr lang="ru-RU" sz="1400" dirty="0" smtClean="0">
                <a:latin typeface="Georgia" panose="02040502050405020303" pitchFamily="18" charset="0"/>
              </a:rPr>
              <a:t>Работы по благоустройству данных территорий выполнены в 2018 году.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911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929330"/>
            <a:ext cx="9143999" cy="928670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8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4285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«Формирование современной городской среды на 2018-2022 годы» за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2018 год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0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572001" y="2214554"/>
            <a:ext cx="4214842" cy="83489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latin typeface="Georgia" panose="02040502050405020303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57422" y="1428736"/>
            <a:ext cx="5072098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Благоустройство</a:t>
            </a: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бульвара Гая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2000240"/>
            <a:ext cx="1857388" cy="1485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8" y="2000240"/>
            <a:ext cx="1947307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2000240"/>
            <a:ext cx="1571636" cy="1473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000240"/>
            <a:ext cx="2000264" cy="150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1928794" y="3786190"/>
            <a:ext cx="507209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Устройство </a:t>
            </a:r>
            <a:r>
              <a:rPr lang="ru-RU" sz="1600" i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велопешеходной</a:t>
            </a:r>
            <a:r>
              <a:rPr lang="ru-RU" sz="16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дорожки по </a:t>
            </a:r>
            <a:r>
              <a:rPr lang="ru-RU" sz="1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ул.Патрульная</a:t>
            </a:r>
            <a:endParaRPr lang="ru-RU" sz="16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643446"/>
            <a:ext cx="2206932" cy="157163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4643446"/>
            <a:ext cx="2214578" cy="1571636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643446"/>
            <a:ext cx="1977666" cy="1556886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1911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1983</TotalTime>
  <Words>1395</Words>
  <Application>Microsoft Office PowerPoint</Application>
  <PresentationFormat>Экран (4:3)</PresentationFormat>
  <Paragraphs>276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 Office</vt:lpstr>
      <vt:lpstr>Лист Microsoft Office Excel 97-2003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ПЕТРО</dc:creator>
  <cp:lastModifiedBy>Серебрянская</cp:lastModifiedBy>
  <cp:revision>209</cp:revision>
  <dcterms:created xsi:type="dcterms:W3CDTF">2017-06-15T11:50:26Z</dcterms:created>
  <dcterms:modified xsi:type="dcterms:W3CDTF">2019-05-17T10:52:27Z</dcterms:modified>
</cp:coreProperties>
</file>