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3"/>
  </p:notesMasterIdLst>
  <p:handoutMasterIdLst>
    <p:handoutMasterId r:id="rId24"/>
  </p:handoutMasterIdLst>
  <p:sldIdLst>
    <p:sldId id="301" r:id="rId2"/>
    <p:sldId id="775" r:id="rId3"/>
    <p:sldId id="776" r:id="rId4"/>
    <p:sldId id="779" r:id="rId5"/>
    <p:sldId id="777" r:id="rId6"/>
    <p:sldId id="700" r:id="rId7"/>
    <p:sldId id="767" r:id="rId8"/>
    <p:sldId id="768" r:id="rId9"/>
    <p:sldId id="769" r:id="rId10"/>
    <p:sldId id="770" r:id="rId11"/>
    <p:sldId id="772" r:id="rId12"/>
    <p:sldId id="773" r:id="rId13"/>
    <p:sldId id="774" r:id="rId14"/>
    <p:sldId id="704" r:id="rId15"/>
    <p:sldId id="713" r:id="rId16"/>
    <p:sldId id="683" r:id="rId17"/>
    <p:sldId id="715" r:id="rId18"/>
    <p:sldId id="778" r:id="rId19"/>
    <p:sldId id="720" r:id="rId20"/>
    <p:sldId id="723" r:id="rId21"/>
    <p:sldId id="653" r:id="rId22"/>
  </p:sldIdLst>
  <p:sldSz cx="9144000" cy="6858000" type="screen4x3"/>
  <p:notesSz cx="6735763" cy="9799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  <a:srgbClr val="C9FFFF"/>
    <a:srgbClr val="FFFF66"/>
    <a:srgbClr val="FFFF00"/>
    <a:srgbClr val="FFFFD3"/>
    <a:srgbClr val="F3E7E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75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4" y="1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9108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4" y="9309108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46189-36AA-48A9-BB60-9C24FAAFC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393" cy="4544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97" y="1"/>
            <a:ext cx="2868432" cy="4544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7238"/>
            <a:ext cx="4838700" cy="362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07" y="4689033"/>
            <a:ext cx="4907919" cy="43865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2839"/>
            <a:ext cx="2945393" cy="529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97" y="9302839"/>
            <a:ext cx="2868432" cy="529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96B52A-FB1B-40A8-91E9-147BB98E25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864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4871-6EA9-4A66-B0ED-5F3BA9E3B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9798-41A4-44AA-A3A7-0620DFDA8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95E1-9879-49D5-BC02-DFCB052EC2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BA45-855D-43D8-A461-CB3CCF4F1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5C69-38AC-4817-80E0-42625A716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4781-0E4B-4E18-BCD1-7EBF61975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98-9F7D-4E0B-8022-974FC3AF4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3C07-DD8C-4FB8-A167-BA48D3BA1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72E5-028A-4E60-8B0B-FB98B60CF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250F-C91B-4788-82B6-7C93A01A8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0AB5-6AC0-4C7F-9A7B-32E5AD328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BB99C40-35AC-4164-B900-970CEEA1B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56" r:id="rId2"/>
    <p:sldLayoutId id="2147484565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6" r:id="rId9"/>
    <p:sldLayoutId id="2147484562" r:id="rId10"/>
    <p:sldLayoutId id="214748456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://avtosreda.ru/images/news/2010/7222/2_03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412875"/>
            <a:ext cx="73755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00200" y="457200"/>
            <a:ext cx="6553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kk-KZ" altLang="ru-RU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684213" y="1346200"/>
            <a:ext cx="7559675" cy="453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70450" y="4581525"/>
            <a:ext cx="252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116013" y="476250"/>
            <a:ext cx="7488237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403350" y="4365625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hlink"/>
                </a:solidFill>
              </a:rPr>
              <a:t>                                     </a:t>
            </a:r>
            <a:endParaRPr lang="ru-RU" altLang="ru-RU" sz="2000" b="1">
              <a:solidFill>
                <a:srgbClr val="2E2EF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6588" y="188913"/>
            <a:ext cx="63373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30" name="Rectangle 2"/>
          <p:cNvSpPr txBox="1">
            <a:spLocks noChangeArrowheads="1"/>
          </p:cNvSpPr>
          <p:nvPr/>
        </p:nvSpPr>
        <p:spPr bwMode="auto">
          <a:xfrm>
            <a:off x="971550" y="1412875"/>
            <a:ext cx="6804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Тема: «Антикоррупционные стандарты служебного поведения муниципальных служащих»</a:t>
            </a:r>
          </a:p>
        </p:txBody>
      </p:sp>
      <p:sp>
        <p:nvSpPr>
          <p:cNvPr id="7178" name="Rectangle 2"/>
          <p:cNvSpPr txBox="1">
            <a:spLocks noChangeArrowheads="1"/>
          </p:cNvSpPr>
          <p:nvPr/>
        </p:nvSpPr>
        <p:spPr bwMode="auto">
          <a:xfrm>
            <a:off x="5075238" y="5876925"/>
            <a:ext cx="40687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25488" y="260350"/>
            <a:ext cx="7375525" cy="1085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АДМИНИСТРАЦИЯ  ГОРОДСКОГО   ОКРУГА  ТОЛЬЯТТИ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муниципальной службы и кадровой политики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50825" y="660907"/>
            <a:ext cx="820896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поверенным или представителем по делам третьих лиц в органе местного самоуправления, в котором он исполняет должностные обязанности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628775"/>
            <a:ext cx="820896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получать в связи с должностным положением или в связи с исполнением должностных обязанностей вознаграждения от физических и юридических лиц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(подарки, денежное вознаграждение, ссуды, услуги, оплату развлечений, отдыха, транспортных расходов и иные вознаграждения)</a:t>
            </a:r>
          </a:p>
          <a:p>
            <a:pPr algn="just">
              <a:defRPr/>
            </a:pPr>
            <a:r>
              <a:rPr lang="ru-RU" sz="1400" dirty="0"/>
              <a:t>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3348038" y="78545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Запрещается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971550" y="3065172"/>
            <a:ext cx="68405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Порядок сообщения отдельными категориями лиц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 постановлением мэрии городского округа Тольятти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06.08.2015 N 2536-п/1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Госслужащим запретили принимать подарки">
            <a:extLst>
              <a:ext uri="{FF2B5EF4-FFF2-40B4-BE49-F238E27FC236}">
                <a16:creationId xmlns:a16="http://schemas.microsoft.com/office/drawing/2014/main" xmlns="" id="{B59902D5-21B2-A365-85E7-16BBCC99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3384376" cy="1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836613"/>
            <a:ext cx="8280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выезжать в командировки за счет средств физических и юридических лиц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 исключением командировок, осуществляемых на взаимной основе по договоренности органа местного самоуправления с органами местного самоуправления других муниципальных образований, а также с органами государственной власти и органами местного самоуправления иностранных государств, международными и иностранными некоммерческими организациями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275856" y="151457"/>
            <a:ext cx="226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597150"/>
            <a:ext cx="8280400" cy="831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использовать в целях, не связанных с исполнением должностных обязанностей, средства материально-технического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финансового и иного обеспечения, другое муниципальное имущество</a:t>
            </a: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30746" y="3647944"/>
            <a:ext cx="828040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разглашать или использовать в целях, не связанных с муниципальной службой, сведения,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отнесенные в соответствии с федеральными законами к сведениям конфиденциального характера, или служебную информацию, ставшие ему известными в связи с исполнением должностных обязанностей;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30746" y="4947760"/>
            <a:ext cx="828040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допускать публичные высказывания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суждения и оценки, в том числе в средствах массовой информации, в отношении деятельности органа местного самоуправления, избирательной комиссии муниципального образования и их руководителей, если это не входит в его должностные обязанности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786458"/>
            <a:ext cx="8496300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принимать без письменного разрешения главы муниципального образования награды, почетные и специальные звания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(за исключением научных)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должностные обязанности входит взаимодействие с указанными организациями и объединениями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2501333"/>
            <a:ext cx="84963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преимущества должностного положения для предвыборной агитации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для агитации по вопросам референдума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1217" y="3464720"/>
            <a:ext cx="849630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свое должностное положение в интересах политических партий,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религиозных и других общественных объединений, а также публично выражать отношение к указанным объединениям в качестве муниципального служащего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3481183" y="164725"/>
            <a:ext cx="1989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802504C-576D-42E8-8CCA-4AAD5360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17" y="4674169"/>
            <a:ext cx="8569325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входить в состав органов управления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попечительских или наблюдательных советов, иных органов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иностранных некоммерческих неправительственных организаций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действующих на территории Российской Федерации их структурных подразделений, если иное не предусмотрено международным договором Российской Федерации или законодательством Российской Федерации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12776"/>
            <a:ext cx="856932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Гражданин, замещавший должность муниципальной службы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включенную в перечень должностей с коррупционными рисками, в течение двух лет после увольнения с муниципальной службы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вправе замещать на условиях трудового договора должности в 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(или) выполнять в данной организации работу на условиях гражданско-правового договора в случаях, предусмотренных федеральными законами, если отдельные функции муниципального (административного) управления данной организацией входили в должностные обязанности муниципального служащего,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 согласия соответствующей комиссии по соблюдению требований к служебному поведению муниципальных служащих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92941B-ACE4-45C0-8F4F-CDA51E4D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90" y="188640"/>
            <a:ext cx="1800200" cy="10231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5ABAE0-BB42-418B-B931-AB0ABE474BF1}"/>
              </a:ext>
            </a:extLst>
          </p:cNvPr>
          <p:cNvSpPr txBox="1"/>
          <p:nvPr/>
        </p:nvSpPr>
        <p:spPr>
          <a:xfrm>
            <a:off x="467544" y="4005064"/>
            <a:ext cx="820891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64.1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Трудового кодекса Российской Федерации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ChangeArrowheads="1"/>
          </p:cNvSpPr>
          <p:nvPr/>
        </p:nvSpPr>
        <p:spPr bwMode="auto">
          <a:xfrm>
            <a:off x="323850" y="4581525"/>
            <a:ext cx="8208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600" y="188640"/>
            <a:ext cx="7416800" cy="4909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КОНФЛИКТ ИНТЕРЕСОВ -</a:t>
            </a:r>
            <a:r>
              <a:rPr lang="ru-RU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при которой </a:t>
            </a:r>
            <a:r>
              <a:rPr lang="ru-RU" sz="2000" b="1" i="1" u="sng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человека</a:t>
            </a:r>
            <a:r>
              <a:rPr lang="ru-RU" sz="2000" b="1" i="0" u="sng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повлиять на процесс принятия решения и, таким образом, принести ущерб интересам государства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50850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450850">
              <a:defRPr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служащий должен: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оценивать условия и действия, которые могут повлиять на объективность его служебной деятельности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принимать меры по исключению причин возникновения конфликта интересов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информировать в установленном порядке о возникновении конфликта интересов и принимать меры по его урегулированию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535280-7791-49F3-BFDB-4766C316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097675"/>
            <a:ext cx="3456384" cy="17854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611188" y="1389433"/>
            <a:ext cx="7921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Порядок уведомления муниципального служащего о возникновении личной заинтересованности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утвержден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постановлением мэрии городского округа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Тольятти от 30.03.2016 № 935-п/1</a:t>
            </a:r>
          </a:p>
          <a:p>
            <a:pPr indent="450850" algn="ctr"/>
            <a:r>
              <a:rPr lang="ru-RU" sz="1600" dirty="0"/>
              <a:t>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60CF26-071A-410E-AB93-DFBB67B2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714" y="188640"/>
            <a:ext cx="1804572" cy="10242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11560" y="128760"/>
            <a:ext cx="7669212" cy="452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НЕПРИНЯТИЕ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служащим,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являющимся стороной конфликта интересов, </a:t>
            </a:r>
          </a:p>
          <a:p>
            <a:pPr indent="45085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ПРЕДОТВРАЩЕНИЮ ИЛИ УРЕГУЛИРОВАНИЮ КОНФЛИКТА ИНТЕРЕСОВ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правонарушением,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влекущим </a:t>
            </a:r>
          </a:p>
          <a:p>
            <a:pPr indent="45085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УВОЛЬНЕНИЕ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служащего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муниципальной службы.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E50791-2B8D-4F38-9478-E01F631E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4653135"/>
            <a:ext cx="4680520" cy="20761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88950" y="404813"/>
            <a:ext cx="785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Дисциплинарная ответственность муниципальных служащих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5" y="2565400"/>
            <a:ext cx="2952067" cy="1624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Несоблюдение ограничений и запретов, требований о предотвращении или об урегулировании конфликта интересов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1616" y="5010349"/>
            <a:ext cx="2952067" cy="1731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Замечание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Выговор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Увольнение по соответствующим основаниям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870061"/>
            <a:ext cx="4319587" cy="1409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Непринятие муниципальным  служащим, являющимся стороной конфликта интересов, мер по предотвращению и (или) урегулированию конфликта интересов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79712" y="4312141"/>
            <a:ext cx="360363" cy="57626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3368" y="5588843"/>
            <a:ext cx="26654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</a:rPr>
              <a:t>Увольнение в связи с утратой доверия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481582" y="5010349"/>
            <a:ext cx="358775" cy="507528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A54B027C-B950-4466-B88B-C26463C1455A}"/>
              </a:ext>
            </a:extLst>
          </p:cNvPr>
          <p:cNvSpPr/>
          <p:nvPr/>
        </p:nvSpPr>
        <p:spPr>
          <a:xfrm>
            <a:off x="755576" y="859473"/>
            <a:ext cx="2952067" cy="147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Неисполнение обязанностей, установленных в целях противодействия коррупции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97AADA50-7AF5-4D08-B1F1-C0ECD36AC189}"/>
              </a:ext>
            </a:extLst>
          </p:cNvPr>
          <p:cNvSpPr/>
          <p:nvPr/>
        </p:nvSpPr>
        <p:spPr>
          <a:xfrm>
            <a:off x="5292080" y="2387872"/>
            <a:ext cx="2665413" cy="251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Непредставление либо представление заведомо недостоверных или неполных сведений о доходах, расходах об имуществе и обязательствах имущественного характера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EA77881-7B7B-D8EE-4448-844A1842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720"/>
            <a:ext cx="7620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BE8A8E-70BA-A9C1-8BFE-CAA4BB26174D}"/>
              </a:ext>
            </a:extLst>
          </p:cNvPr>
          <p:cNvSpPr/>
          <p:nvPr/>
        </p:nvSpPr>
        <p:spPr>
          <a:xfrm>
            <a:off x="762000" y="453751"/>
            <a:ext cx="76200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Уголовная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55742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1925" cy="2304256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нормативные правовые акты, определяющие обязанности, ограничения и запреты, связанные с муниципальной службой, а также понятие и порядок урегулирования конфликта интересов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76860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20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49263" algn="just"/>
            <a:endParaRPr lang="ru-RU" sz="120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23528" y="2197865"/>
            <a:ext cx="8316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 25.12.2008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273-ФЗ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противодействии коррупции»;</a:t>
            </a:r>
          </a:p>
          <a:p>
            <a:pPr indent="450850" algn="just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 02.03.2007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25-ФЗ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 муниципальной службе в Российской Федерации»;</a:t>
            </a:r>
          </a:p>
          <a:p>
            <a:pPr indent="450850" algn="just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 Самарской области от 09.10.2007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96-ГД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муниципальной службе в Самарской области».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D815DE-B2D8-4C9B-8141-91257B61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581128"/>
            <a:ext cx="3240360" cy="17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786DAE-3B24-4941-8C5A-7E9A8FCC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7EFE9D-5FC3-43E4-9A24-C2970FE6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544" y="1844824"/>
            <a:ext cx="2668644" cy="2736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6E529-6076-CE77-047D-CA2AA5E5BAF6}"/>
              </a:ext>
            </a:extLst>
          </p:cNvPr>
          <p:cNvSpPr txBox="1"/>
          <p:nvPr/>
        </p:nvSpPr>
        <p:spPr>
          <a:xfrm>
            <a:off x="346075" y="476672"/>
            <a:ext cx="5594077" cy="336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«Любой гражданин, который хотел бы стать муниципальным или госслужащим, должен понимать, что вступление в должность связано с жесткими антикоррупционными требованиями, с определенными ограничениями, которые человек обязан строго соблюдать. Мы исходим из того, что человек берет на себя эти обязанности добровольно.»</a:t>
            </a:r>
            <a:endParaRPr lang="ru-RU" alt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F61A94-12B4-F583-AC1A-69D0FF34A7AA}"/>
              </a:ext>
            </a:extLst>
          </p:cNvPr>
          <p:cNvSpPr txBox="1"/>
          <p:nvPr/>
        </p:nvSpPr>
        <p:spPr>
          <a:xfrm>
            <a:off x="3131841" y="3402834"/>
            <a:ext cx="30507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/>
          </a:p>
          <a:p>
            <a:endParaRPr lang="ru-RU" dirty="0"/>
          </a:p>
          <a:p>
            <a:endParaRPr lang="ru-RU" sz="1800" dirty="0"/>
          </a:p>
          <a:p>
            <a:endParaRPr lang="ru-RU" dirty="0"/>
          </a:p>
          <a:p>
            <a:endParaRPr lang="ru-RU" sz="1800" dirty="0"/>
          </a:p>
          <a:p>
            <a:r>
              <a:rPr lang="ru-RU" b="1" dirty="0"/>
              <a:t>Президент Российской Федерации</a:t>
            </a:r>
          </a:p>
          <a:p>
            <a:endParaRPr lang="ru-RU" sz="1800" b="1" dirty="0"/>
          </a:p>
          <a:p>
            <a:r>
              <a:rPr lang="ru-RU" sz="1800" b="1" dirty="0"/>
              <a:t>В.В. Путин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081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404813"/>
            <a:ext cx="59959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2303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Официальный сайт администрации г.о. Тольятти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042988" y="1773238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Власть</a:t>
            </a: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755650" y="2565400"/>
            <a:ext cx="126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Структура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179388" y="3500438"/>
            <a:ext cx="2447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РАЗДЕЛ </a:t>
            </a:r>
          </a:p>
          <a:p>
            <a:pPr algn="ctr"/>
            <a:r>
              <a:rPr lang="ru-RU"/>
              <a:t>Управление муниципальной службы и кадровой политики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323850" y="5516563"/>
            <a:ext cx="2116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ПОДРАЗДЕЛ </a:t>
            </a:r>
          </a:p>
          <a:p>
            <a:pPr algn="ctr"/>
            <a:r>
              <a:rPr lang="ru-RU"/>
              <a:t>Противодействие </a:t>
            </a:r>
          </a:p>
          <a:p>
            <a:pPr algn="ctr"/>
            <a:r>
              <a:rPr lang="ru-RU"/>
              <a:t>коррупции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476375" y="2133600"/>
            <a:ext cx="444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476375" y="2997200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476375" y="5013325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476375" y="1341438"/>
            <a:ext cx="4445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87338" y="2133600"/>
            <a:ext cx="835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5400" b="1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78BDABF-B863-65DB-074C-C03D736F5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88636"/>
              </p:ext>
            </p:extLst>
          </p:nvPr>
        </p:nvGraphicFramePr>
        <p:xfrm>
          <a:off x="611882" y="188912"/>
          <a:ext cx="7920236" cy="635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69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 антикоррупционного</a:t>
                      </a:r>
                      <a:r>
                        <a:rPr lang="ru-RU" sz="2000" b="1" u="sng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поведения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20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совокупность законодательно установленных правил, выраженных в виде обязанностей, запретов, ограничений, следование которым предполагает формирование устойчивого антикоррупционного поведения.</a:t>
                      </a:r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8457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8005"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основе поведения муниципального служащего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лежит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неукоснительное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20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должностных обязанностей в соответствии с должностной инструкцией.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8" marB="4569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 descr="Может ли госслужащий иметь брокерский счет ― кому из муниципальных служащих  разрешено или запрещено инвестирование">
            <a:extLst>
              <a:ext uri="{FF2B5EF4-FFF2-40B4-BE49-F238E27FC236}">
                <a16:creationId xmlns:a16="http://schemas.microsoft.com/office/drawing/2014/main" xmlns="" id="{90CA9F3A-4365-09AF-E7BC-923E4EC0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429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A93D4F-B16B-F3DD-39F8-A591BF4D7927}"/>
              </a:ext>
            </a:extLst>
          </p:cNvPr>
          <p:cNvSpPr/>
          <p:nvPr/>
        </p:nvSpPr>
        <p:spPr>
          <a:xfrm>
            <a:off x="755576" y="548680"/>
            <a:ext cx="73448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Свод общих принципов профессиональной этики и основных правил служебного поведения муниципальных служащих городского округа Тольятти изложены в</a:t>
            </a:r>
          </a:p>
          <a:p>
            <a:pPr algn="ctr"/>
            <a:r>
              <a:rPr lang="ru-RU" dirty="0"/>
              <a:t>Кодексе этики и служебного поведения</a:t>
            </a:r>
          </a:p>
          <a:p>
            <a:pPr algn="ctr"/>
            <a:r>
              <a:rPr lang="ru-RU" dirty="0"/>
              <a:t>(утвержден постановлением мэрии городского округа Тольятти от 20.05.2011 № 1591-п/1) </a:t>
            </a:r>
          </a:p>
        </p:txBody>
      </p:sp>
      <p:pic>
        <p:nvPicPr>
          <p:cNvPr id="7170" name="Picture 2" descr="Презентация &quot;Этический кодекс государственного служащего&quot; | Алые паруса">
            <a:extLst>
              <a:ext uri="{FF2B5EF4-FFF2-40B4-BE49-F238E27FC236}">
                <a16:creationId xmlns:a16="http://schemas.microsoft.com/office/drawing/2014/main" xmlns="" id="{BAEF7305-3319-BD2E-8011-3EBF79E6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210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3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77CC8EB-5249-AD29-117F-16721FE1E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57159"/>
              </p:ext>
            </p:extLst>
          </p:nvPr>
        </p:nvGraphicFramePr>
        <p:xfrm>
          <a:off x="575469" y="320115"/>
          <a:ext cx="7993062" cy="621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15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Правила поведения муниципального служащего</a:t>
                      </a:r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муниципального служащего должно быть корректным,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связанным с проявлением высокомерия, грубости, неуважительного отношения к человеку, не допускающим оскорблений, угроз в его адрес.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лужащий в своей деятельности не должен оказывать предпочтение каким-либо организациям, должен быть беспристрастным, независимым от влияния со стороны третьих лиц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24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не должен совершать порочащие его честь и достоинство поступки, должен воздерживаться от поведения, которое может нанести ущерб его репутации и авторитету ОМС.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7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должен уважительно относится к деятельности представителей средств массовой информации, воздерживаться от публичных высказываний, суждений и оценок в отношении деятельности ОМС, а также их руководителей.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служащий в своей деятельности должен проявлять терпимость и уважение к традициям народов России, способствовать межнациональному и </a:t>
                      </a: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межконфессиональному согласию.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4" marR="91454" marT="45705" marB="457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8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D477C3B-7B9A-7CA5-54C1-F0256B14B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27211"/>
              </p:ext>
            </p:extLst>
          </p:nvPr>
        </p:nvGraphicFramePr>
        <p:xfrm>
          <a:off x="250825" y="115888"/>
          <a:ext cx="8640763" cy="451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63167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ТЕМЫ,</a:t>
                      </a:r>
                      <a:r>
                        <a:rPr lang="ru-RU" sz="1800" b="1" u="sng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КОТОРЫХ С ПРЕДСТАВИТЕЛЯМИ ОРГАНИЗАЦИЙ И ГРАЖДАНАМИ, МОЖЕТ ВОСПРИНИМАТЬСЯ КАК ПРОСЬБА О ДАЧЕ ВЗЯТКИ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низкий уровень заработной платы и нехватка денежных средств на реализацию тех или иных нужд;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желание приобрести то или иное имущество, получить ту или иную услугу, отправиться в туристическую поездку;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работы у родственников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необходимость поступления детей в образовательное учреждение и т.д.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074" name="Picture 2" descr="Противодействие коррупции: национальный и международный опыт">
            <a:extLst>
              <a:ext uri="{FF2B5EF4-FFF2-40B4-BE49-F238E27FC236}">
                <a16:creationId xmlns:a16="http://schemas.microsoft.com/office/drawing/2014/main" xmlns="" id="{C11AE5D5-8AA7-6FE2-5DE9-9981154B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72321"/>
            <a:ext cx="3456384" cy="1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6004" y="6534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8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Запреты, связанные с муниципальной службой</a:t>
            </a:r>
          </a:p>
          <a:p>
            <a:pPr indent="342900" algn="ctr"/>
            <a:endParaRPr lang="ru-RU" sz="1600" b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прохождением муниципальной службы </a:t>
            </a:r>
          </a:p>
          <a:p>
            <a:pPr indent="34290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муниципальному служащему ЗАПРЕЩАЕТСЯ:</a:t>
            </a:r>
            <a:endParaRPr lang="ru-RU" sz="24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95287" y="1844824"/>
            <a:ext cx="8353425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Замещать должность муниципальной службы в случае: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избрания или назначения на государственную должность Российской Федерации либо </a:t>
            </a: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государственную должность субъекта Российской Федерации, а также в случае </a:t>
            </a: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назначения на должность государственной службы;</a:t>
            </a: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избрания или назначения на муниципальную должность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избрания на оплачиваемую выборную должность в органе профессионального союза, в 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том числе в выборном органе первичной профсоюзной организации, созданной в органе 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самоуправления, аппарате избирательной комиссии муниципального 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образования   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83494"/>
            <a:ext cx="74898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заниматься предпринимательской  деятельностью лично или через доверенных лиц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EA2002-C6E1-42C8-BFA5-5DD5F357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085184"/>
            <a:ext cx="2376264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55776" y="188640"/>
            <a:ext cx="554486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Запрещено участвовать в управлении коммерческой организацией или в управлении некоммерческой организацией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260B8C-8BC7-427E-B374-82C5CC39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5203"/>
            <a:ext cx="1944216" cy="977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659F53-7210-41BC-9D57-C7E7DACB0807}"/>
              </a:ext>
            </a:extLst>
          </p:cNvPr>
          <p:cNvSpPr txBox="1"/>
          <p:nvPr/>
        </p:nvSpPr>
        <p:spPr>
          <a:xfrm>
            <a:off x="247571" y="1071801"/>
            <a:ext cx="849694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u="sng" strike="noStrike" baseline="0" dirty="0">
                <a:latin typeface="Arial" panose="020B0604020202020204" pitchFamily="34" charset="0"/>
              </a:rPr>
              <a:t>Исключение составляют: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а)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 участие на безвозмездной основе в управлении политической партией, органом профессионального союза, в том числе выборным органом первичной профсоюзной организации, созданной в органе местного самоуправления, аппарате избирательной комиссии муниципального образования, участие в съезде (конференции) или общем собрании иной общественной организации, жилищного, жилищно-строительного, гаражного кооперативов, товарищества собственников недвижимости;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б)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 участие на безвозмездной основе в управлении некоммерческой организацией (кроме участия в управлении политической партией, органом профессионального союза, в том числе выборным органом первичной профсоюзной организации, созданной в органе местного самоуправления, аппарате избирательной комиссии муниципального образования, участия в съезде (конференции) или общем собрании иной общественной организации, жилищного, жилищно-строительного, гаражного кооперативов, товарищества собственников недвижимости) </a:t>
            </a:r>
            <a:r>
              <a:rPr lang="ru-RU" sz="1400" b="1" i="0" u="none" strike="noStrike" baseline="0" dirty="0">
                <a:latin typeface="Arial" panose="020B0604020202020204" pitchFamily="34" charset="0"/>
              </a:rPr>
              <a:t>с разрешения представителя нанимателя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, которое получено в порядке, установленном законом субъекта Российской Федерации;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в)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 представление на безвозмездной основе интересов муниципального образования в совете муниципальных образований субъекта Российской Федерации, иных объединениях муниципальных образований, а также в их органах управления;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г) 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представление на безвозмездной основе интересов муниципального образования в органах управления и ревизионной комиссии организации, учредителем (акционером, участником) которой является муниципальное образование, в соответствии с муниципальными правовыми актами, определяющими порядок осуществления от имени муниципального образования полномочий учредителя организации либо порядок управления находящимися в муниципальной собственности акциями (долями в уставном капитале);</a:t>
            </a:r>
          </a:p>
          <a:p>
            <a:pPr algn="just">
              <a:spcAft>
                <a:spcPts val="600"/>
              </a:spcAft>
            </a:pPr>
            <a:r>
              <a:rPr lang="ru-RU" sz="1400" b="0" i="0" u="none" strike="noStrike" baseline="0" dirty="0">
                <a:latin typeface="Arial" panose="020B0604020202020204" pitchFamily="34" charset="0"/>
              </a:rPr>
              <a:t>д) иные случаи, предусмотренные федеральными законами.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4213" y="620713"/>
            <a:ext cx="7488237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Муниципальный служащий </a:t>
            </a:r>
            <a:r>
              <a:rPr lang="ru-RU" sz="2000" b="1" dirty="0">
                <a:solidFill>
                  <a:srgbClr val="C00000"/>
                </a:solidFill>
              </a:rPr>
              <a:t>обязан</a:t>
            </a:r>
            <a:r>
              <a:rPr lang="ru-RU" b="1" dirty="0"/>
              <a:t>  </a:t>
            </a:r>
          </a:p>
          <a:p>
            <a:pPr algn="ctr"/>
            <a:r>
              <a:rPr lang="ru-RU" b="1" dirty="0"/>
              <a:t>получить разрешение представителя нанимателя (работодателя)</a:t>
            </a:r>
          </a:p>
          <a:p>
            <a:pPr algn="ctr"/>
            <a:r>
              <a:rPr lang="ru-RU" b="1" dirty="0"/>
              <a:t>на</a:t>
            </a:r>
          </a:p>
          <a:p>
            <a:pPr algn="ctr"/>
            <a:r>
              <a:rPr lang="ru-RU" b="1" dirty="0"/>
              <a:t>участие на безвозмездной основе в управлении некоммерческой организацией в качестве единоличного исполнительного органа или вхождение в состав его коллегиального органа управления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При этом, данное участие 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не должно приводить к конфликту интересов или возможности возникновения конфликта интересов у муниципального служащего.</a:t>
            </a:r>
          </a:p>
          <a:p>
            <a:r>
              <a:rPr lang="ru-RU" dirty="0">
                <a:solidFill>
                  <a:srgbClr val="C00000"/>
                </a:solidFill>
              </a:rPr>
              <a:t>  </a:t>
            </a:r>
          </a:p>
          <a:p>
            <a:endParaRPr lang="ru-RU" dirty="0"/>
          </a:p>
          <a:p>
            <a:pPr algn="ctr"/>
            <a:r>
              <a:rPr lang="ru-RU" dirty="0"/>
              <a:t>(Порядок утвержден постановлением администрации городского округа Тольятти № 1624-п/1 21.04.2021)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14">
      <a:dk1>
        <a:sysClr val="windowText" lastClr="000000"/>
      </a:dk1>
      <a:lt1>
        <a:sysClr val="window" lastClr="FFFFFF"/>
      </a:lt1>
      <a:dk2>
        <a:srgbClr val="212745"/>
      </a:dk2>
      <a:lt2>
        <a:srgbClr val="8BC9F7"/>
      </a:lt2>
      <a:accent1>
        <a:srgbClr val="687DD0"/>
      </a:accent1>
      <a:accent2>
        <a:srgbClr val="9EE0F7"/>
      </a:accent2>
      <a:accent3>
        <a:srgbClr val="A7EA52"/>
      </a:accent3>
      <a:accent4>
        <a:srgbClr val="5DCEAF"/>
      </a:accent4>
      <a:accent5>
        <a:srgbClr val="FFFF0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22592</TotalTime>
  <Words>1484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нормативные правовые акты, определяющие обязанности, ограничения и запреты, связанные с муниципальной службой, а также понятие и порядок урегулирования конфликта интересов</vt:lpstr>
      <vt:lpstr>Презентация PowerPoint</vt:lpstr>
      <vt:lpstr>Презентация PowerPoint</vt:lpstr>
    </vt:vector>
  </TitlesOfParts>
  <Company>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gulmira</dc:creator>
  <cp:lastModifiedBy>user</cp:lastModifiedBy>
  <cp:revision>1124</cp:revision>
  <dcterms:created xsi:type="dcterms:W3CDTF">2004-02-10T13:48:08Z</dcterms:created>
  <dcterms:modified xsi:type="dcterms:W3CDTF">2022-12-09T05:53:57Z</dcterms:modified>
</cp:coreProperties>
</file>